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7E6ECA-4E3F-40CE-AB50-85B83A8D7684}">
  <a:tblStyle styleId="{F07E6ECA-4E3F-40CE-AB50-85B83A8D768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61A22149-38FA-451F-BB91-D4A1F879D27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3161932-DC12-4260-BA52-67387F030233}"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8937eb373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8937eb37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b8937eb37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a97fa9ba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a97fa9ba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26a97fa9ba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842c8655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2b842c86554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2b842c86554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842c86554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2b842c86554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2b842c86554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b842c8655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2b842c86554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2b842c86554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842c86554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b842c86554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b842c86554_0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bf31f02d45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bf31f02d4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bf31f02d4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f31f02d4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f31f02d45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2bf31f02d45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842c86554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2b842c86554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2b842c86554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8937eb373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2b8937eb373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8937eb373_3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2b8937eb373_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8937eb373_3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b8937eb373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8937eb373_3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2b8937eb373_3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8937eb373_3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2b8937eb373_3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842c86554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842c86554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b842c86554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b8937eb37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b8937eb37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b8937eb37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b842c86554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b842c86554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2b842c86554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be99510c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be99510cb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be99510cb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be99510cb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be99510cbc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2be99510cbc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be99510cbc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be99510cbc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2be99510cbc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be99510cbc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be99510cbc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be99510cbc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e99510cb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be99510cb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be99510cb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a9bca9b7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ca9bca9b7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2ca9bca9b7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8220403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8220403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268220403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8220403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8220403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68220403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31.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26.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2.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44.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29.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32.png"/><Relationship Id="rId5" Type="http://schemas.openxmlformats.org/officeDocument/2006/relationships/image" Target="../media/image41.png"/><Relationship Id="rId6"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30.png"/><Relationship Id="rId5"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jpg"/><Relationship Id="rId4" Type="http://schemas.openxmlformats.org/officeDocument/2006/relationships/image" Target="../media/image47.jpg"/><Relationship Id="rId5"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jp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5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7.jp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jpg"/><Relationship Id="rId4" Type="http://schemas.openxmlformats.org/officeDocument/2006/relationships/image" Target="../media/image5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p:nvPr/>
        </p:nvSpPr>
        <p:spPr>
          <a:xfrm>
            <a:off x="3414183" y="2748213"/>
            <a:ext cx="4724050" cy="1721753"/>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800"/>
              <a:buFont typeface="Arial"/>
              <a:buNone/>
            </a:pPr>
            <a:r>
              <a:rPr b="1" i="0" lang="en-IN" sz="1800" u="none" cap="none" strike="noStrike">
                <a:solidFill>
                  <a:schemeClr val="dk1"/>
                </a:solidFill>
                <a:latin typeface="Calibri"/>
                <a:ea typeface="Calibri"/>
                <a:cs typeface="Calibri"/>
                <a:sym typeface="Calibri"/>
              </a:rPr>
              <a:t>Project Member Details:</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800"/>
              <a:buFont typeface="Arial"/>
              <a:buNone/>
            </a:pPr>
            <a:r>
              <a:rPr b="1" i="0" lang="en-IN" sz="1800" u="none" cap="none" strike="noStrike">
                <a:solidFill>
                  <a:schemeClr val="dk1"/>
                </a:solidFill>
                <a:latin typeface="Calibri"/>
                <a:ea typeface="Calibri"/>
                <a:cs typeface="Calibri"/>
                <a:sym typeface="Calibri"/>
              </a:rPr>
              <a:t> </a:t>
            </a:r>
            <a:r>
              <a:rPr b="0" i="0" lang="en-IN" sz="1800" u="none" cap="none" strike="noStrike">
                <a:solidFill>
                  <a:schemeClr val="dk1"/>
                </a:solidFill>
                <a:latin typeface="Times New Roman"/>
                <a:ea typeface="Times New Roman"/>
                <a:cs typeface="Times New Roman"/>
                <a:sym typeface="Times New Roman"/>
              </a:rPr>
              <a:t>Gowthaman S P (RA20114010068)</a:t>
            </a:r>
            <a:br>
              <a:rPr b="0" i="0" lang="en-IN" sz="1800" u="none" cap="none" strike="noStrike">
                <a:solidFill>
                  <a:schemeClr val="dk1"/>
                </a:solidFill>
                <a:latin typeface="Times New Roman"/>
                <a:ea typeface="Times New Roman"/>
                <a:cs typeface="Times New Roman"/>
                <a:sym typeface="Times New Roman"/>
              </a:rPr>
            </a:br>
            <a:r>
              <a:rPr b="0" i="0" lang="en-IN" sz="1800" u="none" cap="none" strike="noStrike">
                <a:solidFill>
                  <a:schemeClr val="dk1"/>
                </a:solidFill>
                <a:latin typeface="Times New Roman"/>
                <a:ea typeface="Times New Roman"/>
                <a:cs typeface="Times New Roman"/>
                <a:sym typeface="Times New Roman"/>
              </a:rPr>
              <a:t>Ramkumar M V (RA20114010079)</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Mirudula Shri M (RA20114010095)</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p13"/>
          <p:cNvSpPr/>
          <p:nvPr/>
        </p:nvSpPr>
        <p:spPr>
          <a:xfrm>
            <a:off x="3800154" y="4109788"/>
            <a:ext cx="3952108" cy="1398268"/>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000000"/>
              </a:buClr>
              <a:buSzPts val="1800"/>
              <a:buFont typeface="Arial"/>
              <a:buNone/>
            </a:pPr>
            <a:r>
              <a:rPr b="1" i="0" lang="en-IN" sz="1800" u="none" cap="none" strike="noStrike">
                <a:solidFill>
                  <a:schemeClr val="dk1"/>
                </a:solidFill>
                <a:latin typeface="Calibri"/>
                <a:ea typeface="Calibri"/>
                <a:cs typeface="Calibri"/>
                <a:sym typeface="Calibri"/>
              </a:rPr>
              <a:t>Project Guide:</a:t>
            </a:r>
            <a:r>
              <a:rPr b="0" i="1" lang="en-IN" sz="18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1800"/>
              <a:buFont typeface="Arial"/>
              <a:buNone/>
            </a:pPr>
            <a:r>
              <a:rPr b="0" i="1" lang="en-IN" sz="1800" u="none" cap="none" strike="noStrike">
                <a:solidFill>
                  <a:schemeClr val="dk1"/>
                </a:solidFill>
                <a:latin typeface="Times New Roman"/>
                <a:ea typeface="Times New Roman"/>
                <a:cs typeface="Times New Roman"/>
                <a:sym typeface="Times New Roman"/>
              </a:rPr>
              <a:t>Under the guidance of</a:t>
            </a:r>
            <a:endParaRPr b="0" i="1" sz="18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Dr. Subhashini J</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20000"/>
              </a:lnSpc>
              <a:spcBef>
                <a:spcPts val="0"/>
              </a:spcBef>
              <a:spcAft>
                <a:spcPts val="0"/>
              </a:spcAft>
              <a:buClr>
                <a:srgbClr val="000000"/>
              </a:buClr>
              <a:buSzPts val="1800"/>
              <a:buFont typeface="Arial"/>
              <a:buNone/>
            </a:pPr>
            <a:r>
              <a:rPr b="0" i="0" lang="en-IN" sz="1800" u="none" cap="none" strike="noStrike">
                <a:solidFill>
                  <a:schemeClr val="dk1"/>
                </a:solidFill>
                <a:latin typeface="Times New Roman"/>
                <a:ea typeface="Times New Roman"/>
                <a:cs typeface="Times New Roman"/>
                <a:sym typeface="Times New Roman"/>
              </a:rPr>
              <a:t>Associate Professor, Department of ECE</a:t>
            </a:r>
            <a:endParaRPr b="0" i="0" sz="1800" u="none" cap="none" strike="noStrike">
              <a:solidFill>
                <a:schemeClr val="dk1"/>
              </a:solidFill>
              <a:latin typeface="Calibri"/>
              <a:ea typeface="Calibri"/>
              <a:cs typeface="Calibri"/>
              <a:sym typeface="Calibri"/>
            </a:endParaRPr>
          </a:p>
        </p:txBody>
      </p:sp>
      <p:sp>
        <p:nvSpPr>
          <p:cNvPr id="91" name="Google Shape;91;p13"/>
          <p:cNvSpPr txBox="1"/>
          <p:nvPr>
            <p:ph type="ctrTitle"/>
          </p:nvPr>
        </p:nvSpPr>
        <p:spPr>
          <a:xfrm>
            <a:off x="1538990" y="1831915"/>
            <a:ext cx="8566911" cy="916298"/>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20000"/>
              </a:lnSpc>
              <a:spcBef>
                <a:spcPts val="0"/>
              </a:spcBef>
              <a:spcAft>
                <a:spcPts val="0"/>
              </a:spcAft>
              <a:buClr>
                <a:schemeClr val="dk1"/>
              </a:buClr>
              <a:buSzPct val="100000"/>
              <a:buFont typeface="Times New Roman"/>
              <a:buNone/>
            </a:pP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br>
              <a:rPr b="1" lang="en-IN" sz="2700">
                <a:latin typeface="Times New Roman"/>
                <a:ea typeface="Times New Roman"/>
                <a:cs typeface="Times New Roman"/>
                <a:sym typeface="Times New Roman"/>
              </a:rPr>
            </a:br>
            <a:r>
              <a:rPr b="1" lang="en-IN" sz="4400">
                <a:latin typeface="Times New Roman"/>
                <a:ea typeface="Times New Roman"/>
                <a:cs typeface="Times New Roman"/>
                <a:sym typeface="Times New Roman"/>
              </a:rPr>
              <a:t>Crop</a:t>
            </a:r>
            <a:r>
              <a:rPr b="1" lang="en-IN" sz="4400">
                <a:latin typeface="Times New Roman"/>
                <a:ea typeface="Times New Roman"/>
                <a:cs typeface="Times New Roman"/>
                <a:sym typeface="Times New Roman"/>
              </a:rPr>
              <a:t>Care AI</a:t>
            </a:r>
            <a:br>
              <a:rPr b="1" lang="en-IN" sz="2700">
                <a:latin typeface="Times New Roman"/>
                <a:ea typeface="Times New Roman"/>
                <a:cs typeface="Times New Roman"/>
                <a:sym typeface="Times New Roman"/>
              </a:rPr>
            </a:br>
            <a:r>
              <a:rPr b="0" i="0" lang="en-IN" sz="2700">
                <a:solidFill>
                  <a:schemeClr val="dk1"/>
                </a:solidFill>
                <a:latin typeface="Times New Roman"/>
                <a:ea typeface="Times New Roman"/>
                <a:cs typeface="Times New Roman"/>
                <a:sym typeface="Times New Roman"/>
              </a:rPr>
              <a:t>THE SMART FARMING REVOLUTION</a:t>
            </a:r>
            <a:br>
              <a:rPr b="0" i="0" lang="en-IN">
                <a:solidFill>
                  <a:schemeClr val="dk1"/>
                </a:solidFill>
                <a:latin typeface="Times New Roman"/>
                <a:ea typeface="Times New Roman"/>
                <a:cs typeface="Times New Roman"/>
                <a:sym typeface="Times New Roman"/>
              </a:rPr>
            </a:br>
            <a:r>
              <a:rPr lang="en-IN" sz="4000">
                <a:latin typeface="Times New Roman"/>
                <a:ea typeface="Times New Roman"/>
                <a:cs typeface="Times New Roman"/>
                <a:sym typeface="Times New Roman"/>
              </a:rPr>
              <a:t>- EMB 32</a:t>
            </a:r>
            <a:endParaRPr/>
          </a:p>
        </p:txBody>
      </p:sp>
      <p:pic>
        <p:nvPicPr>
          <p:cNvPr id="92" name="Google Shape;92;p13"/>
          <p:cNvPicPr preferRelativeResize="0"/>
          <p:nvPr/>
        </p:nvPicPr>
        <p:blipFill rotWithShape="1">
          <a:blip r:embed="rId3">
            <a:alphaModFix/>
          </a:blip>
          <a:srcRect b="0" l="0" r="0" t="0"/>
          <a:stretch/>
        </p:blipFill>
        <p:spPr>
          <a:xfrm>
            <a:off x="10746791" y="74645"/>
            <a:ext cx="1314450" cy="7512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Fertilizer requirements</a:t>
            </a:r>
            <a:endParaRPr>
              <a:latin typeface="Times New Roman"/>
              <a:ea typeface="Times New Roman"/>
              <a:cs typeface="Times New Roman"/>
              <a:sym typeface="Times New Roman"/>
            </a:endParaRPr>
          </a:p>
        </p:txBody>
      </p:sp>
      <p:graphicFrame>
        <p:nvGraphicFramePr>
          <p:cNvPr id="175" name="Google Shape;175;p22"/>
          <p:cNvGraphicFramePr/>
          <p:nvPr/>
        </p:nvGraphicFramePr>
        <p:xfrm>
          <a:off x="2661425" y="2191875"/>
          <a:ext cx="3000000" cy="3000000"/>
        </p:xfrm>
        <a:graphic>
          <a:graphicData uri="http://schemas.openxmlformats.org/drawingml/2006/table">
            <a:tbl>
              <a:tblPr>
                <a:noFill/>
                <a:tableStyleId>{E3161932-DC12-4260-BA52-67387F030233}</a:tableStyleId>
              </a:tblPr>
              <a:tblGrid>
                <a:gridCol w="2292600"/>
                <a:gridCol w="980625"/>
                <a:gridCol w="1374250"/>
                <a:gridCol w="1898975"/>
              </a:tblGrid>
              <a:tr h="533325">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Fertilizers</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N</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P</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K</a:t>
                      </a:r>
                      <a:endParaRPr sz="2000">
                        <a:latin typeface="Times New Roman"/>
                        <a:ea typeface="Times New Roman"/>
                        <a:cs typeface="Times New Roman"/>
                        <a:sym typeface="Times New Roman"/>
                      </a:endParaRPr>
                    </a:p>
                  </a:txBody>
                  <a:tcPr marT="91425" marB="91425" marR="91425" marL="91425"/>
                </a:tc>
              </a:tr>
              <a:tr h="621675">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Urea</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46%</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86665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Di-ammonium phosphate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18%</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46%</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r>
              <a:tr h="86665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Muriate of potash</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60%</a:t>
                      </a:r>
                      <a:endParaRPr sz="2000">
                        <a:latin typeface="Times New Roman"/>
                        <a:ea typeface="Times New Roman"/>
                        <a:cs typeface="Times New Roman"/>
                        <a:sym typeface="Times New Roman"/>
                      </a:endParaRPr>
                    </a:p>
                  </a:txBody>
                  <a:tcPr marT="91425" marB="91425" marR="91425" marL="91425"/>
                </a:tc>
              </a:tr>
            </a:tbl>
          </a:graphicData>
        </a:graphic>
      </p:graphicFrame>
      <p:sp>
        <p:nvSpPr>
          <p:cNvPr id="176" name="Google Shape;176;p22"/>
          <p:cNvSpPr txBox="1"/>
          <p:nvPr/>
        </p:nvSpPr>
        <p:spPr>
          <a:xfrm>
            <a:off x="3752100" y="1520350"/>
            <a:ext cx="4687800" cy="5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Percentage of NPK in the fertilizers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p:nvPr/>
        </p:nvSpPr>
        <p:spPr>
          <a:xfrm>
            <a:off x="6547975" y="2135700"/>
            <a:ext cx="4196100" cy="8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3" name="Google Shape;183;p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                   </a:t>
            </a:r>
            <a:r>
              <a:rPr lang="en-IN">
                <a:latin typeface="Times New Roman"/>
                <a:ea typeface="Times New Roman"/>
                <a:cs typeface="Times New Roman"/>
                <a:sym typeface="Times New Roman"/>
              </a:rPr>
              <a:t>Fertilizer Calculation</a:t>
            </a:r>
            <a:endParaRPr>
              <a:latin typeface="Times New Roman"/>
              <a:ea typeface="Times New Roman"/>
              <a:cs typeface="Times New Roman"/>
              <a:sym typeface="Times New Roman"/>
            </a:endParaRPr>
          </a:p>
        </p:txBody>
      </p:sp>
      <p:sp>
        <p:nvSpPr>
          <p:cNvPr id="184" name="Google Shape;184;p23"/>
          <p:cNvSpPr txBox="1"/>
          <p:nvPr>
            <p:ph idx="1" type="body"/>
          </p:nvPr>
        </p:nvSpPr>
        <p:spPr>
          <a:xfrm>
            <a:off x="305850" y="1502950"/>
            <a:ext cx="6069900" cy="43512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None/>
            </a:pPr>
            <a:r>
              <a:t/>
            </a:r>
            <a:endParaRPr/>
          </a:p>
          <a:p>
            <a:pPr indent="0" lvl="0" marL="0" rtl="0" algn="l">
              <a:spcBef>
                <a:spcPts val="1000"/>
              </a:spcBef>
              <a:spcAft>
                <a:spcPts val="0"/>
              </a:spcAft>
              <a:buNone/>
            </a:pPr>
            <a:r>
              <a:rPr lang="en-IN" sz="2400">
                <a:latin typeface="Times New Roman"/>
                <a:ea typeface="Times New Roman"/>
                <a:cs typeface="Times New Roman"/>
                <a:sym typeface="Times New Roman"/>
              </a:rPr>
              <a:t>STEP 1:</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MOP= (X*100) / 60  kg/ha</a:t>
            </a:r>
            <a:endParaRPr sz="2400">
              <a:latin typeface="Times New Roman"/>
              <a:ea typeface="Times New Roman"/>
              <a:cs typeface="Times New Roman"/>
              <a:sym typeface="Times New Roman"/>
            </a:endParaRPr>
          </a:p>
          <a:p>
            <a:pPr indent="0" lvl="0" marL="0" rtl="0" algn="l">
              <a:spcBef>
                <a:spcPts val="1000"/>
              </a:spcBef>
              <a:spcAft>
                <a:spcPts val="0"/>
              </a:spcAft>
              <a:buNone/>
            </a:pPr>
            <a:r>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STEP 2:               </a:t>
            </a:r>
            <a:endParaRPr sz="2400">
              <a:latin typeface="Times New Roman"/>
              <a:ea typeface="Times New Roman"/>
              <a:cs typeface="Times New Roman"/>
              <a:sym typeface="Times New Roman"/>
            </a:endParaRPr>
          </a:p>
          <a:p>
            <a:pPr indent="0" lvl="0" marL="0" rtl="0" algn="l">
              <a:spcBef>
                <a:spcPts val="1000"/>
              </a:spcBef>
              <a:spcAft>
                <a:spcPts val="0"/>
              </a:spcAft>
              <a:buNone/>
            </a:pPr>
            <a:r>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DAP=  (Y*100)  /46 kg/ha</a:t>
            </a:r>
            <a:endParaRPr sz="2400">
              <a:latin typeface="Times New Roman"/>
              <a:ea typeface="Times New Roman"/>
              <a:cs typeface="Times New Roman"/>
              <a:sym typeface="Times New Roman"/>
            </a:endParaRPr>
          </a:p>
          <a:p>
            <a:pPr indent="0" lvl="0" marL="0" rtl="0" algn="l">
              <a:spcBef>
                <a:spcPts val="1000"/>
              </a:spcBef>
              <a:spcAft>
                <a:spcPts val="0"/>
              </a:spcAft>
              <a:buNone/>
            </a:pPr>
            <a:r>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STEP 3:</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Amount of Nitrogen in DAP added</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IN" sz="2400">
                <a:latin typeface="Times New Roman"/>
                <a:ea typeface="Times New Roman"/>
                <a:cs typeface="Times New Roman"/>
                <a:sym typeface="Times New Roman"/>
              </a:rPr>
              <a:t>                                = (DAP*18) / 100</a:t>
            </a:r>
            <a:endParaRPr sz="2400">
              <a:latin typeface="Times New Roman"/>
              <a:ea typeface="Times New Roman"/>
              <a:cs typeface="Times New Roman"/>
              <a:sym typeface="Times New Roman"/>
            </a:endParaRPr>
          </a:p>
        </p:txBody>
      </p:sp>
      <p:sp>
        <p:nvSpPr>
          <p:cNvPr id="185" name="Google Shape;185;p23"/>
          <p:cNvSpPr txBox="1"/>
          <p:nvPr/>
        </p:nvSpPr>
        <p:spPr>
          <a:xfrm>
            <a:off x="6375750" y="1502950"/>
            <a:ext cx="5214000" cy="45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STEP 4: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  (Optimal value of N- N value </a:t>
            </a:r>
            <a:r>
              <a:rPr lang="en-IN">
                <a:solidFill>
                  <a:schemeClr val="dk1"/>
                </a:solidFill>
                <a:latin typeface="Times New Roman"/>
                <a:ea typeface="Times New Roman"/>
                <a:cs typeface="Times New Roman"/>
                <a:sym typeface="Times New Roman"/>
              </a:rPr>
              <a:t>obtained</a:t>
            </a:r>
            <a:r>
              <a:rPr lang="en-IN">
                <a:solidFill>
                  <a:schemeClr val="dk1"/>
                </a:solidFill>
                <a:latin typeface="Times New Roman"/>
                <a:ea typeface="Times New Roman"/>
                <a:cs typeface="Times New Roman"/>
                <a:sym typeface="Times New Roman"/>
              </a:rPr>
              <a:t> from the sensor)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                (Amount of Nitrogen in DAP added)=M</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STEP 5:</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IN">
                <a:solidFill>
                  <a:schemeClr val="dk1"/>
                </a:solidFill>
                <a:latin typeface="Times New Roman"/>
                <a:ea typeface="Times New Roman"/>
                <a:cs typeface="Times New Roman"/>
                <a:sym typeface="Times New Roman"/>
              </a:rPr>
              <a:t>             Urea= (M*100) / 46 kg/ha</a:t>
            </a:r>
            <a:endParaRPr>
              <a:solidFill>
                <a:schemeClr val="dk1"/>
              </a:solidFill>
              <a:latin typeface="Times New Roman"/>
              <a:ea typeface="Times New Roman"/>
              <a:cs typeface="Times New Roman"/>
              <a:sym typeface="Times New Roman"/>
            </a:endParaRPr>
          </a:p>
        </p:txBody>
      </p:sp>
      <p:sp>
        <p:nvSpPr>
          <p:cNvPr id="186" name="Google Shape;186;p23"/>
          <p:cNvSpPr/>
          <p:nvPr/>
        </p:nvSpPr>
        <p:spPr>
          <a:xfrm>
            <a:off x="1490600" y="1690825"/>
            <a:ext cx="2567700" cy="8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latin typeface="Times New Roman"/>
                <a:ea typeface="Times New Roman"/>
                <a:cs typeface="Times New Roman"/>
                <a:sym typeface="Times New Roman"/>
              </a:rPr>
              <a:t>X= Optimal value of K -</a:t>
            </a:r>
            <a:endParaRPr>
              <a:latin typeface="Times New Roman"/>
              <a:ea typeface="Times New Roman"/>
              <a:cs typeface="Times New Roman"/>
              <a:sym typeface="Times New Roman"/>
            </a:endParaRPr>
          </a:p>
          <a:p>
            <a:pPr indent="0" lvl="0" marL="0" rtl="0" algn="ctr">
              <a:spcBef>
                <a:spcPts val="0"/>
              </a:spcBef>
              <a:spcAft>
                <a:spcPts val="0"/>
              </a:spcAft>
              <a:buNone/>
            </a:pPr>
            <a:r>
              <a:rPr lang="en-IN">
                <a:latin typeface="Times New Roman"/>
                <a:ea typeface="Times New Roman"/>
                <a:cs typeface="Times New Roman"/>
                <a:sym typeface="Times New Roman"/>
              </a:rPr>
              <a:t>K Value obtained from sensor</a:t>
            </a:r>
            <a:endParaRPr>
              <a:latin typeface="Times New Roman"/>
              <a:ea typeface="Times New Roman"/>
              <a:cs typeface="Times New Roman"/>
              <a:sym typeface="Times New Roman"/>
            </a:endParaRPr>
          </a:p>
        </p:txBody>
      </p:sp>
      <p:sp>
        <p:nvSpPr>
          <p:cNvPr id="187" name="Google Shape;187;p23"/>
          <p:cNvSpPr/>
          <p:nvPr/>
        </p:nvSpPr>
        <p:spPr>
          <a:xfrm>
            <a:off x="1490600" y="3482275"/>
            <a:ext cx="2614800" cy="81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latin typeface="Times New Roman"/>
                <a:ea typeface="Times New Roman"/>
                <a:cs typeface="Times New Roman"/>
                <a:sym typeface="Times New Roman"/>
              </a:rPr>
              <a:t>Y= Optimal value of P- </a:t>
            </a:r>
            <a:endParaRPr>
              <a:latin typeface="Times New Roman"/>
              <a:ea typeface="Times New Roman"/>
              <a:cs typeface="Times New Roman"/>
              <a:sym typeface="Times New Roman"/>
            </a:endParaRPr>
          </a:p>
          <a:p>
            <a:pPr indent="0" lvl="0" marL="0" rtl="0" algn="ctr">
              <a:spcBef>
                <a:spcPts val="0"/>
              </a:spcBef>
              <a:spcAft>
                <a:spcPts val="0"/>
              </a:spcAft>
              <a:buNone/>
            </a:pPr>
            <a:r>
              <a:rPr lang="en-IN">
                <a:latin typeface="Times New Roman"/>
                <a:ea typeface="Times New Roman"/>
                <a:cs typeface="Times New Roman"/>
                <a:sym typeface="Times New Roman"/>
              </a:rPr>
              <a:t> P Value obtained from sensor</a:t>
            </a:r>
            <a:endParaRPr>
              <a:latin typeface="Times New Roman"/>
              <a:ea typeface="Times New Roman"/>
              <a:cs typeface="Times New Roman"/>
              <a:sym typeface="Times New Roman"/>
            </a:endParaRPr>
          </a:p>
        </p:txBody>
      </p:sp>
      <p:cxnSp>
        <p:nvCxnSpPr>
          <p:cNvPr id="188" name="Google Shape;188;p23"/>
          <p:cNvCxnSpPr/>
          <p:nvPr/>
        </p:nvCxnSpPr>
        <p:spPr>
          <a:xfrm flipH="1">
            <a:off x="5671225" y="1368475"/>
            <a:ext cx="15600" cy="5166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4"/>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NPK Dataset - North </a:t>
            </a:r>
            <a:endParaRPr>
              <a:latin typeface="Times New Roman"/>
              <a:ea typeface="Times New Roman"/>
              <a:cs typeface="Times New Roman"/>
              <a:sym typeface="Times New Roman"/>
            </a:endParaRPr>
          </a:p>
        </p:txBody>
      </p:sp>
      <p:pic>
        <p:nvPicPr>
          <p:cNvPr id="195" name="Google Shape;195;p24"/>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pic>
        <p:nvPicPr>
          <p:cNvPr id="196" name="Google Shape;196;p24"/>
          <p:cNvPicPr preferRelativeResize="0"/>
          <p:nvPr/>
        </p:nvPicPr>
        <p:blipFill>
          <a:blip r:embed="rId4">
            <a:alphaModFix/>
          </a:blip>
          <a:stretch>
            <a:fillRect/>
          </a:stretch>
        </p:blipFill>
        <p:spPr>
          <a:xfrm>
            <a:off x="1995775" y="1340575"/>
            <a:ext cx="6359324" cy="2235975"/>
          </a:xfrm>
          <a:prstGeom prst="rect">
            <a:avLst/>
          </a:prstGeom>
          <a:noFill/>
          <a:ln>
            <a:noFill/>
          </a:ln>
        </p:spPr>
      </p:pic>
      <p:sp>
        <p:nvSpPr>
          <p:cNvPr id="197" name="Google Shape;197;p24"/>
          <p:cNvSpPr txBox="1"/>
          <p:nvPr/>
        </p:nvSpPr>
        <p:spPr>
          <a:xfrm>
            <a:off x="8604700" y="3153050"/>
            <a:ext cx="3429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Dataset size: 48000(6000*8)</a:t>
            </a:r>
            <a:endParaRPr sz="2000">
              <a:solidFill>
                <a:schemeClr val="dk1"/>
              </a:solidFill>
              <a:latin typeface="Times New Roman"/>
              <a:ea typeface="Times New Roman"/>
              <a:cs typeface="Times New Roman"/>
              <a:sym typeface="Times New Roman"/>
            </a:endParaRPr>
          </a:p>
        </p:txBody>
      </p:sp>
      <p:sp>
        <p:nvSpPr>
          <p:cNvPr id="198" name="Google Shape;198;p24"/>
          <p:cNvSpPr txBox="1"/>
          <p:nvPr/>
        </p:nvSpPr>
        <p:spPr>
          <a:xfrm>
            <a:off x="8604700" y="2762750"/>
            <a:ext cx="3429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Selected crops: Wheat, Maize</a:t>
            </a:r>
            <a:endParaRPr sz="2000">
              <a:solidFill>
                <a:schemeClr val="dk1"/>
              </a:solidFill>
              <a:latin typeface="Times New Roman"/>
              <a:ea typeface="Times New Roman"/>
              <a:cs typeface="Times New Roman"/>
              <a:sym typeface="Times New Roman"/>
            </a:endParaRPr>
          </a:p>
        </p:txBody>
      </p:sp>
      <p:sp>
        <p:nvSpPr>
          <p:cNvPr id="199" name="Google Shape;199;p24"/>
          <p:cNvSpPr txBox="1"/>
          <p:nvPr/>
        </p:nvSpPr>
        <p:spPr>
          <a:xfrm>
            <a:off x="7565500" y="2162215"/>
            <a:ext cx="4241400" cy="61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00" name="Google Shape;200;p24"/>
          <p:cNvSpPr txBox="1"/>
          <p:nvPr/>
        </p:nvSpPr>
        <p:spPr>
          <a:xfrm>
            <a:off x="6027483" y="2910876"/>
            <a:ext cx="9450000" cy="61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01" name="Google Shape;201;p24"/>
          <p:cNvSpPr txBox="1"/>
          <p:nvPr/>
        </p:nvSpPr>
        <p:spPr>
          <a:xfrm>
            <a:off x="8631775" y="1967787"/>
            <a:ext cx="424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4. North-Dataset</a:t>
            </a:r>
            <a:endParaRPr sz="2000">
              <a:solidFill>
                <a:schemeClr val="dk1"/>
              </a:solidFill>
              <a:latin typeface="Times New Roman"/>
              <a:ea typeface="Times New Roman"/>
              <a:cs typeface="Times New Roman"/>
              <a:sym typeface="Times New Roman"/>
            </a:endParaRPr>
          </a:p>
        </p:txBody>
      </p:sp>
      <p:pic>
        <p:nvPicPr>
          <p:cNvPr id="202" name="Google Shape;202;p24"/>
          <p:cNvPicPr preferRelativeResize="0"/>
          <p:nvPr/>
        </p:nvPicPr>
        <p:blipFill>
          <a:blip r:embed="rId5">
            <a:alphaModFix/>
          </a:blip>
          <a:stretch>
            <a:fillRect/>
          </a:stretch>
        </p:blipFill>
        <p:spPr>
          <a:xfrm>
            <a:off x="2905600" y="3704063"/>
            <a:ext cx="4033049" cy="2976650"/>
          </a:xfrm>
          <a:prstGeom prst="rect">
            <a:avLst/>
          </a:prstGeom>
          <a:noFill/>
          <a:ln>
            <a:noFill/>
          </a:ln>
        </p:spPr>
      </p:pic>
      <p:sp>
        <p:nvSpPr>
          <p:cNvPr id="203" name="Google Shape;203;p24"/>
          <p:cNvSpPr txBox="1"/>
          <p:nvPr/>
        </p:nvSpPr>
        <p:spPr>
          <a:xfrm>
            <a:off x="7616675" y="4581175"/>
            <a:ext cx="36864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5. </a:t>
            </a:r>
            <a:r>
              <a:rPr lang="en-IN" sz="2000">
                <a:solidFill>
                  <a:schemeClr val="dk1"/>
                </a:solidFill>
                <a:latin typeface="Times New Roman"/>
                <a:ea typeface="Times New Roman"/>
                <a:cs typeface="Times New Roman"/>
                <a:sym typeface="Times New Roman"/>
              </a:rPr>
              <a:t>Correlation</a:t>
            </a:r>
            <a:r>
              <a:rPr lang="en-IN" sz="2000">
                <a:solidFill>
                  <a:schemeClr val="dk1"/>
                </a:solidFill>
                <a:latin typeface="Times New Roman"/>
                <a:ea typeface="Times New Roman"/>
                <a:cs typeface="Times New Roman"/>
                <a:sym typeface="Times New Roman"/>
              </a:rPr>
              <a:t> matrix</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NPK Dataset - South </a:t>
            </a:r>
            <a:endParaRPr>
              <a:latin typeface="Times New Roman"/>
              <a:ea typeface="Times New Roman"/>
              <a:cs typeface="Times New Roman"/>
              <a:sym typeface="Times New Roman"/>
            </a:endParaRPr>
          </a:p>
        </p:txBody>
      </p:sp>
      <p:pic>
        <p:nvPicPr>
          <p:cNvPr id="210" name="Google Shape;210;p25"/>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11" name="Google Shape;211;p25"/>
          <p:cNvSpPr txBox="1"/>
          <p:nvPr/>
        </p:nvSpPr>
        <p:spPr>
          <a:xfrm>
            <a:off x="8878675" y="3153050"/>
            <a:ext cx="3429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Dataset size: 72000(9000*8)</a:t>
            </a:r>
            <a:endParaRPr sz="2000">
              <a:solidFill>
                <a:schemeClr val="dk1"/>
              </a:solidFill>
              <a:latin typeface="Times New Roman"/>
              <a:ea typeface="Times New Roman"/>
              <a:cs typeface="Times New Roman"/>
              <a:sym typeface="Times New Roman"/>
            </a:endParaRPr>
          </a:p>
        </p:txBody>
      </p:sp>
      <p:sp>
        <p:nvSpPr>
          <p:cNvPr id="212" name="Google Shape;212;p25"/>
          <p:cNvSpPr txBox="1"/>
          <p:nvPr/>
        </p:nvSpPr>
        <p:spPr>
          <a:xfrm>
            <a:off x="8878675" y="2414025"/>
            <a:ext cx="3429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Selected crops: Rice, Maize, Cotton</a:t>
            </a:r>
            <a:endParaRPr sz="2000">
              <a:solidFill>
                <a:schemeClr val="dk1"/>
              </a:solidFill>
              <a:latin typeface="Times New Roman"/>
              <a:ea typeface="Times New Roman"/>
              <a:cs typeface="Times New Roman"/>
              <a:sym typeface="Times New Roman"/>
            </a:endParaRPr>
          </a:p>
        </p:txBody>
      </p:sp>
      <p:pic>
        <p:nvPicPr>
          <p:cNvPr id="213" name="Google Shape;213;p25"/>
          <p:cNvPicPr preferRelativeResize="0"/>
          <p:nvPr/>
        </p:nvPicPr>
        <p:blipFill>
          <a:blip r:embed="rId4">
            <a:alphaModFix/>
          </a:blip>
          <a:stretch>
            <a:fillRect/>
          </a:stretch>
        </p:blipFill>
        <p:spPr>
          <a:xfrm>
            <a:off x="1975300" y="1168775"/>
            <a:ext cx="6729025" cy="2493750"/>
          </a:xfrm>
          <a:prstGeom prst="rect">
            <a:avLst/>
          </a:prstGeom>
          <a:noFill/>
          <a:ln>
            <a:noFill/>
          </a:ln>
        </p:spPr>
      </p:pic>
      <p:sp>
        <p:nvSpPr>
          <p:cNvPr id="214" name="Google Shape;214;p25"/>
          <p:cNvSpPr txBox="1"/>
          <p:nvPr/>
        </p:nvSpPr>
        <p:spPr>
          <a:xfrm>
            <a:off x="8878675" y="1705869"/>
            <a:ext cx="294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6. South-Dataset</a:t>
            </a:r>
            <a:endParaRPr sz="2000">
              <a:solidFill>
                <a:schemeClr val="dk1"/>
              </a:solidFill>
              <a:latin typeface="Times New Roman"/>
              <a:ea typeface="Times New Roman"/>
              <a:cs typeface="Times New Roman"/>
              <a:sym typeface="Times New Roman"/>
            </a:endParaRPr>
          </a:p>
        </p:txBody>
      </p:sp>
      <p:pic>
        <p:nvPicPr>
          <p:cNvPr id="215" name="Google Shape;215;p25"/>
          <p:cNvPicPr preferRelativeResize="0"/>
          <p:nvPr/>
        </p:nvPicPr>
        <p:blipFill>
          <a:blip r:embed="rId5">
            <a:alphaModFix/>
          </a:blip>
          <a:stretch>
            <a:fillRect/>
          </a:stretch>
        </p:blipFill>
        <p:spPr>
          <a:xfrm>
            <a:off x="2909051" y="3834000"/>
            <a:ext cx="4257925" cy="2890675"/>
          </a:xfrm>
          <a:prstGeom prst="rect">
            <a:avLst/>
          </a:prstGeom>
          <a:noFill/>
          <a:ln>
            <a:noFill/>
          </a:ln>
        </p:spPr>
      </p:pic>
      <p:sp>
        <p:nvSpPr>
          <p:cNvPr id="216" name="Google Shape;216;p25"/>
          <p:cNvSpPr txBox="1"/>
          <p:nvPr/>
        </p:nvSpPr>
        <p:spPr>
          <a:xfrm>
            <a:off x="7455800" y="47823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7. Correlation matrix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NPK Dataset - West </a:t>
            </a:r>
            <a:endParaRPr>
              <a:latin typeface="Times New Roman"/>
              <a:ea typeface="Times New Roman"/>
              <a:cs typeface="Times New Roman"/>
              <a:sym typeface="Times New Roman"/>
            </a:endParaRPr>
          </a:p>
        </p:txBody>
      </p:sp>
      <p:pic>
        <p:nvPicPr>
          <p:cNvPr id="223" name="Google Shape;223;p26"/>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24" name="Google Shape;224;p26"/>
          <p:cNvSpPr txBox="1"/>
          <p:nvPr/>
        </p:nvSpPr>
        <p:spPr>
          <a:xfrm>
            <a:off x="8604700" y="2937200"/>
            <a:ext cx="3429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Dataset size: 72000(9000*8)</a:t>
            </a:r>
            <a:endParaRPr sz="2000">
              <a:solidFill>
                <a:schemeClr val="dk1"/>
              </a:solidFill>
              <a:latin typeface="Times New Roman"/>
              <a:ea typeface="Times New Roman"/>
              <a:cs typeface="Times New Roman"/>
              <a:sym typeface="Times New Roman"/>
            </a:endParaRPr>
          </a:p>
        </p:txBody>
      </p:sp>
      <p:sp>
        <p:nvSpPr>
          <p:cNvPr id="225" name="Google Shape;225;p26"/>
          <p:cNvSpPr txBox="1"/>
          <p:nvPr/>
        </p:nvSpPr>
        <p:spPr>
          <a:xfrm>
            <a:off x="8604700" y="2148350"/>
            <a:ext cx="3429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Selected crops: Wheat, Rice,Cotton</a:t>
            </a:r>
            <a:endParaRPr sz="2000">
              <a:solidFill>
                <a:schemeClr val="dk1"/>
              </a:solidFill>
              <a:latin typeface="Times New Roman"/>
              <a:ea typeface="Times New Roman"/>
              <a:cs typeface="Times New Roman"/>
              <a:sym typeface="Times New Roman"/>
            </a:endParaRPr>
          </a:p>
        </p:txBody>
      </p:sp>
      <p:pic>
        <p:nvPicPr>
          <p:cNvPr id="226" name="Google Shape;226;p26"/>
          <p:cNvPicPr preferRelativeResize="0"/>
          <p:nvPr/>
        </p:nvPicPr>
        <p:blipFill>
          <a:blip r:embed="rId4">
            <a:alphaModFix/>
          </a:blip>
          <a:stretch>
            <a:fillRect/>
          </a:stretch>
        </p:blipFill>
        <p:spPr>
          <a:xfrm>
            <a:off x="2015975" y="1128650"/>
            <a:ext cx="6438926" cy="2262275"/>
          </a:xfrm>
          <a:prstGeom prst="rect">
            <a:avLst/>
          </a:prstGeom>
          <a:noFill/>
          <a:ln>
            <a:noFill/>
          </a:ln>
        </p:spPr>
      </p:pic>
      <p:sp>
        <p:nvSpPr>
          <p:cNvPr id="227" name="Google Shape;227;p26"/>
          <p:cNvSpPr txBox="1"/>
          <p:nvPr/>
        </p:nvSpPr>
        <p:spPr>
          <a:xfrm flipH="1" rot="1104">
            <a:off x="8604700" y="1547088"/>
            <a:ext cx="373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8. West-Dataset</a:t>
            </a:r>
            <a:endParaRPr sz="2000">
              <a:solidFill>
                <a:schemeClr val="dk1"/>
              </a:solidFill>
              <a:latin typeface="Times New Roman"/>
              <a:ea typeface="Times New Roman"/>
              <a:cs typeface="Times New Roman"/>
              <a:sym typeface="Times New Roman"/>
            </a:endParaRPr>
          </a:p>
        </p:txBody>
      </p:sp>
      <p:pic>
        <p:nvPicPr>
          <p:cNvPr id="228" name="Google Shape;228;p26"/>
          <p:cNvPicPr preferRelativeResize="0"/>
          <p:nvPr/>
        </p:nvPicPr>
        <p:blipFill>
          <a:blip r:embed="rId5">
            <a:alphaModFix/>
          </a:blip>
          <a:stretch>
            <a:fillRect/>
          </a:stretch>
        </p:blipFill>
        <p:spPr>
          <a:xfrm>
            <a:off x="3387150" y="3485200"/>
            <a:ext cx="3856433" cy="3162275"/>
          </a:xfrm>
          <a:prstGeom prst="rect">
            <a:avLst/>
          </a:prstGeom>
          <a:noFill/>
          <a:ln>
            <a:noFill/>
          </a:ln>
        </p:spPr>
      </p:pic>
      <p:sp>
        <p:nvSpPr>
          <p:cNvPr id="229" name="Google Shape;229;p26"/>
          <p:cNvSpPr txBox="1"/>
          <p:nvPr/>
        </p:nvSpPr>
        <p:spPr>
          <a:xfrm>
            <a:off x="7721475" y="43091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9. Correlation matrix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NPK Dataset - East </a:t>
            </a:r>
            <a:endParaRPr>
              <a:latin typeface="Times New Roman"/>
              <a:ea typeface="Times New Roman"/>
              <a:cs typeface="Times New Roman"/>
              <a:sym typeface="Times New Roman"/>
            </a:endParaRPr>
          </a:p>
        </p:txBody>
      </p:sp>
      <p:pic>
        <p:nvPicPr>
          <p:cNvPr id="236" name="Google Shape;236;p27"/>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37" name="Google Shape;237;p27"/>
          <p:cNvSpPr txBox="1"/>
          <p:nvPr/>
        </p:nvSpPr>
        <p:spPr>
          <a:xfrm>
            <a:off x="8604700" y="3153050"/>
            <a:ext cx="3429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Dataset size: 48000(6000*8)</a:t>
            </a:r>
            <a:endParaRPr sz="2000">
              <a:solidFill>
                <a:schemeClr val="dk1"/>
              </a:solidFill>
              <a:latin typeface="Times New Roman"/>
              <a:ea typeface="Times New Roman"/>
              <a:cs typeface="Times New Roman"/>
              <a:sym typeface="Times New Roman"/>
            </a:endParaRPr>
          </a:p>
        </p:txBody>
      </p:sp>
      <p:sp>
        <p:nvSpPr>
          <p:cNvPr id="238" name="Google Shape;238;p27"/>
          <p:cNvSpPr txBox="1"/>
          <p:nvPr/>
        </p:nvSpPr>
        <p:spPr>
          <a:xfrm>
            <a:off x="8604700" y="2762750"/>
            <a:ext cx="3429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Selected crops: Wheat, Rice</a:t>
            </a:r>
            <a:endParaRPr sz="2000">
              <a:solidFill>
                <a:schemeClr val="dk1"/>
              </a:solidFill>
              <a:latin typeface="Times New Roman"/>
              <a:ea typeface="Times New Roman"/>
              <a:cs typeface="Times New Roman"/>
              <a:sym typeface="Times New Roman"/>
            </a:endParaRPr>
          </a:p>
        </p:txBody>
      </p:sp>
      <p:pic>
        <p:nvPicPr>
          <p:cNvPr id="239" name="Google Shape;239;p27"/>
          <p:cNvPicPr preferRelativeResize="0"/>
          <p:nvPr/>
        </p:nvPicPr>
        <p:blipFill>
          <a:blip r:embed="rId4">
            <a:alphaModFix/>
          </a:blip>
          <a:stretch>
            <a:fillRect/>
          </a:stretch>
        </p:blipFill>
        <p:spPr>
          <a:xfrm>
            <a:off x="2078800" y="1060850"/>
            <a:ext cx="6376101" cy="2549425"/>
          </a:xfrm>
          <a:prstGeom prst="rect">
            <a:avLst/>
          </a:prstGeom>
          <a:noFill/>
          <a:ln>
            <a:noFill/>
          </a:ln>
        </p:spPr>
      </p:pic>
      <p:sp>
        <p:nvSpPr>
          <p:cNvPr id="240" name="Google Shape;240;p27"/>
          <p:cNvSpPr txBox="1"/>
          <p:nvPr/>
        </p:nvSpPr>
        <p:spPr>
          <a:xfrm flipH="1">
            <a:off x="8604700" y="2289814"/>
            <a:ext cx="342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10. East-Dataset</a:t>
            </a:r>
            <a:endParaRPr sz="2000">
              <a:solidFill>
                <a:schemeClr val="dk1"/>
              </a:solidFill>
              <a:latin typeface="Times New Roman"/>
              <a:ea typeface="Times New Roman"/>
              <a:cs typeface="Times New Roman"/>
              <a:sym typeface="Times New Roman"/>
            </a:endParaRPr>
          </a:p>
        </p:txBody>
      </p:sp>
      <p:pic>
        <p:nvPicPr>
          <p:cNvPr id="241" name="Google Shape;241;p27"/>
          <p:cNvPicPr preferRelativeResize="0"/>
          <p:nvPr/>
        </p:nvPicPr>
        <p:blipFill>
          <a:blip r:embed="rId5">
            <a:alphaModFix/>
          </a:blip>
          <a:stretch>
            <a:fillRect/>
          </a:stretch>
        </p:blipFill>
        <p:spPr>
          <a:xfrm>
            <a:off x="3194874" y="3654750"/>
            <a:ext cx="4143950" cy="2942925"/>
          </a:xfrm>
          <a:prstGeom prst="rect">
            <a:avLst/>
          </a:prstGeom>
          <a:noFill/>
          <a:ln>
            <a:noFill/>
          </a:ln>
        </p:spPr>
      </p:pic>
      <p:sp>
        <p:nvSpPr>
          <p:cNvPr id="242" name="Google Shape;242;p27"/>
          <p:cNvSpPr txBox="1"/>
          <p:nvPr/>
        </p:nvSpPr>
        <p:spPr>
          <a:xfrm>
            <a:off x="7646750" y="45155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11. Correlation matrix</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419100" y="365125"/>
            <a:ext cx="11353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Performance metrics of the models(North/South)</a:t>
            </a:r>
            <a:endParaRPr>
              <a:latin typeface="Times New Roman"/>
              <a:ea typeface="Times New Roman"/>
              <a:cs typeface="Times New Roman"/>
              <a:sym typeface="Times New Roman"/>
            </a:endParaRPr>
          </a:p>
        </p:txBody>
      </p:sp>
      <p:pic>
        <p:nvPicPr>
          <p:cNvPr id="249" name="Google Shape;249;p28"/>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pic>
        <p:nvPicPr>
          <p:cNvPr id="250" name="Google Shape;250;p28"/>
          <p:cNvPicPr preferRelativeResize="0"/>
          <p:nvPr/>
        </p:nvPicPr>
        <p:blipFill>
          <a:blip r:embed="rId4">
            <a:alphaModFix/>
          </a:blip>
          <a:stretch>
            <a:fillRect/>
          </a:stretch>
        </p:blipFill>
        <p:spPr>
          <a:xfrm>
            <a:off x="846500" y="1496875"/>
            <a:ext cx="3961525" cy="2788625"/>
          </a:xfrm>
          <a:prstGeom prst="rect">
            <a:avLst/>
          </a:prstGeom>
          <a:noFill/>
          <a:ln>
            <a:noFill/>
          </a:ln>
        </p:spPr>
      </p:pic>
      <p:pic>
        <p:nvPicPr>
          <p:cNvPr id="251" name="Google Shape;251;p28"/>
          <p:cNvPicPr preferRelativeResize="0"/>
          <p:nvPr/>
        </p:nvPicPr>
        <p:blipFill>
          <a:blip r:embed="rId5">
            <a:alphaModFix/>
          </a:blip>
          <a:stretch>
            <a:fillRect/>
          </a:stretch>
        </p:blipFill>
        <p:spPr>
          <a:xfrm>
            <a:off x="6047475" y="1561625"/>
            <a:ext cx="4001899" cy="2659125"/>
          </a:xfrm>
          <a:prstGeom prst="rect">
            <a:avLst/>
          </a:prstGeom>
          <a:noFill/>
          <a:ln>
            <a:noFill/>
          </a:ln>
        </p:spPr>
      </p:pic>
      <p:graphicFrame>
        <p:nvGraphicFramePr>
          <p:cNvPr id="252" name="Google Shape;252;p28"/>
          <p:cNvGraphicFramePr/>
          <p:nvPr/>
        </p:nvGraphicFramePr>
        <p:xfrm>
          <a:off x="1261138" y="4493125"/>
          <a:ext cx="3000000" cy="3000000"/>
        </p:xfrm>
        <a:graphic>
          <a:graphicData uri="http://schemas.openxmlformats.org/drawingml/2006/table">
            <a:tbl>
              <a:tblPr>
                <a:noFill/>
                <a:tableStyleId>{E3161932-DC12-4260-BA52-67387F030233}</a:tableStyleId>
              </a:tblPr>
              <a:tblGrid>
                <a:gridCol w="919925"/>
                <a:gridCol w="919925"/>
                <a:gridCol w="919925"/>
                <a:gridCol w="919925"/>
              </a:tblGrid>
              <a:tr h="381000">
                <a:tc>
                  <a:txBody>
                    <a:bodyPr/>
                    <a:lstStyle/>
                    <a:p>
                      <a:pPr indent="0" lvl="0" marL="0" rtl="0" algn="l">
                        <a:spcBef>
                          <a:spcPts val="0"/>
                        </a:spcBef>
                        <a:spcAft>
                          <a:spcPts val="0"/>
                        </a:spcAft>
                        <a:buNone/>
                      </a:pPr>
                      <a:r>
                        <a:rPr lang="en-IN"/>
                        <a:t>Metrics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a:t>Precision</a:t>
                      </a:r>
                      <a:endParaRPr/>
                    </a:p>
                  </a:txBody>
                  <a:tcPr marT="91425" marB="91425" marR="91425" marL="91425"/>
                </a:tc>
                <a:tc>
                  <a:txBody>
                    <a:bodyPr/>
                    <a:lstStyle/>
                    <a:p>
                      <a:pPr indent="0" lvl="0" marL="0" rtl="0" algn="l">
                        <a:spcBef>
                          <a:spcPts val="0"/>
                        </a:spcBef>
                        <a:spcAft>
                          <a:spcPts val="0"/>
                        </a:spcAft>
                        <a:buNone/>
                      </a:pPr>
                      <a:r>
                        <a:rPr lang="en-IN"/>
                        <a:t>Recall</a:t>
                      </a:r>
                      <a:endParaRPr/>
                    </a:p>
                  </a:txBody>
                  <a:tcPr marT="91425" marB="91425" marR="91425" marL="91425"/>
                </a:tc>
                <a:tc>
                  <a:txBody>
                    <a:bodyPr/>
                    <a:lstStyle/>
                    <a:p>
                      <a:pPr indent="0" lvl="0" marL="0" rtl="0" algn="l">
                        <a:spcBef>
                          <a:spcPts val="0"/>
                        </a:spcBef>
                        <a:spcAft>
                          <a:spcPts val="0"/>
                        </a:spcAft>
                        <a:buNone/>
                      </a:pPr>
                      <a:r>
                        <a:rPr lang="en-IN"/>
                        <a:t>f1-score</a:t>
                      </a:r>
                      <a:endParaRPr/>
                    </a:p>
                  </a:txBody>
                  <a:tcPr marT="91425" marB="91425" marR="91425" marL="91425"/>
                </a:tc>
              </a:tr>
              <a:tr h="381000">
                <a:tc>
                  <a:txBody>
                    <a:bodyPr/>
                    <a:lstStyle/>
                    <a:p>
                      <a:pPr indent="0" lvl="0" marL="0" rtl="0" algn="l">
                        <a:spcBef>
                          <a:spcPts val="0"/>
                        </a:spcBef>
                        <a:spcAft>
                          <a:spcPts val="0"/>
                        </a:spcAft>
                        <a:buNone/>
                      </a:pPr>
                      <a:r>
                        <a:rPr lang="en-IN"/>
                        <a:t>Maize</a:t>
                      </a:r>
                      <a:endParaRPr/>
                    </a:p>
                  </a:txBody>
                  <a:tcPr marT="91425" marB="91425" marR="91425" marL="91425"/>
                </a:tc>
                <a:tc>
                  <a:txBody>
                    <a:bodyPr/>
                    <a:lstStyle/>
                    <a:p>
                      <a:pPr indent="0" lvl="0" marL="0" rtl="0" algn="l">
                        <a:spcBef>
                          <a:spcPts val="0"/>
                        </a:spcBef>
                        <a:spcAft>
                          <a:spcPts val="0"/>
                        </a:spcAft>
                        <a:buNone/>
                      </a:pPr>
                      <a:r>
                        <a:rPr lang="en-IN"/>
                        <a:t>0.92</a:t>
                      </a:r>
                      <a:endParaRPr/>
                    </a:p>
                  </a:txBody>
                  <a:tcPr marT="91425" marB="91425" marR="91425" marL="91425"/>
                </a:tc>
                <a:tc>
                  <a:txBody>
                    <a:bodyPr/>
                    <a:lstStyle/>
                    <a:p>
                      <a:pPr indent="0" lvl="0" marL="0" rtl="0" algn="l">
                        <a:spcBef>
                          <a:spcPts val="0"/>
                        </a:spcBef>
                        <a:spcAft>
                          <a:spcPts val="0"/>
                        </a:spcAft>
                        <a:buNone/>
                      </a:pPr>
                      <a:r>
                        <a:rPr lang="en-IN"/>
                        <a:t>0.94</a:t>
                      </a:r>
                      <a:endParaRPr/>
                    </a:p>
                  </a:txBody>
                  <a:tcPr marT="91425" marB="91425" marR="91425" marL="91425"/>
                </a:tc>
                <a:tc>
                  <a:txBody>
                    <a:bodyPr/>
                    <a:lstStyle/>
                    <a:p>
                      <a:pPr indent="0" lvl="0" marL="0" rtl="0" algn="l">
                        <a:spcBef>
                          <a:spcPts val="0"/>
                        </a:spcBef>
                        <a:spcAft>
                          <a:spcPts val="0"/>
                        </a:spcAft>
                        <a:buNone/>
                      </a:pPr>
                      <a:r>
                        <a:rPr lang="en-IN"/>
                        <a:t>0.96</a:t>
                      </a:r>
                      <a:endParaRPr/>
                    </a:p>
                  </a:txBody>
                  <a:tcPr marT="91425" marB="91425" marR="91425" marL="91425"/>
                </a:tc>
              </a:tr>
              <a:tr h="381000">
                <a:tc>
                  <a:txBody>
                    <a:bodyPr/>
                    <a:lstStyle/>
                    <a:p>
                      <a:pPr indent="0" lvl="0" marL="0" rtl="0" algn="l">
                        <a:spcBef>
                          <a:spcPts val="0"/>
                        </a:spcBef>
                        <a:spcAft>
                          <a:spcPts val="0"/>
                        </a:spcAft>
                        <a:buNone/>
                      </a:pPr>
                      <a:r>
                        <a:rPr lang="en-IN"/>
                        <a:t>Wheat</a:t>
                      </a:r>
                      <a:endParaRPr/>
                    </a:p>
                  </a:txBody>
                  <a:tcPr marT="91425" marB="91425" marR="91425" marL="91425"/>
                </a:tc>
                <a:tc>
                  <a:txBody>
                    <a:bodyPr/>
                    <a:lstStyle/>
                    <a:p>
                      <a:pPr indent="0" lvl="0" marL="0" rtl="0" algn="l">
                        <a:spcBef>
                          <a:spcPts val="0"/>
                        </a:spcBef>
                        <a:spcAft>
                          <a:spcPts val="0"/>
                        </a:spcAft>
                        <a:buNone/>
                      </a:pPr>
                      <a:r>
                        <a:rPr lang="en-IN"/>
                        <a:t>0.96</a:t>
                      </a:r>
                      <a:endParaRPr/>
                    </a:p>
                  </a:txBody>
                  <a:tcPr marT="91425" marB="91425" marR="91425" marL="91425"/>
                </a:tc>
                <a:tc>
                  <a:txBody>
                    <a:bodyPr/>
                    <a:lstStyle/>
                    <a:p>
                      <a:pPr indent="0" lvl="0" marL="0" rtl="0" algn="l">
                        <a:spcBef>
                          <a:spcPts val="0"/>
                        </a:spcBef>
                        <a:spcAft>
                          <a:spcPts val="0"/>
                        </a:spcAft>
                        <a:buNone/>
                      </a:pPr>
                      <a:r>
                        <a:rPr lang="en-IN"/>
                        <a:t>0.95</a:t>
                      </a:r>
                      <a:endParaRPr/>
                    </a:p>
                  </a:txBody>
                  <a:tcPr marT="91425" marB="91425" marR="91425" marL="91425"/>
                </a:tc>
                <a:tc>
                  <a:txBody>
                    <a:bodyPr/>
                    <a:lstStyle/>
                    <a:p>
                      <a:pPr indent="0" lvl="0" marL="0" rtl="0" algn="l">
                        <a:spcBef>
                          <a:spcPts val="0"/>
                        </a:spcBef>
                        <a:spcAft>
                          <a:spcPts val="0"/>
                        </a:spcAft>
                        <a:buNone/>
                      </a:pPr>
                      <a:r>
                        <a:rPr lang="en-IN"/>
                        <a:t>0.98</a:t>
                      </a:r>
                      <a:endParaRPr/>
                    </a:p>
                  </a:txBody>
                  <a:tcPr marT="91425" marB="91425" marR="91425" marL="91425"/>
                </a:tc>
              </a:tr>
              <a:tr h="381000">
                <a:tc>
                  <a:txBody>
                    <a:bodyPr/>
                    <a:lstStyle/>
                    <a:p>
                      <a:pPr indent="0" lvl="0" marL="0" rtl="0" algn="l">
                        <a:spcBef>
                          <a:spcPts val="0"/>
                        </a:spcBef>
                        <a:spcAft>
                          <a:spcPts val="0"/>
                        </a:spcAft>
                        <a:buNone/>
                      </a:pPr>
                      <a:r>
                        <a:rPr lang="en-IN"/>
                        <a:t>Accuracy</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IN"/>
                        <a:t>0.97</a:t>
                      </a:r>
                      <a:endParaRPr/>
                    </a:p>
                  </a:txBody>
                  <a:tcPr marT="91425" marB="91425" marR="91425" marL="91425"/>
                </a:tc>
              </a:tr>
            </a:tbl>
          </a:graphicData>
        </a:graphic>
      </p:graphicFrame>
      <p:graphicFrame>
        <p:nvGraphicFramePr>
          <p:cNvPr id="253" name="Google Shape;253;p28"/>
          <p:cNvGraphicFramePr/>
          <p:nvPr/>
        </p:nvGraphicFramePr>
        <p:xfrm>
          <a:off x="6369675" y="4295025"/>
          <a:ext cx="3000000" cy="3000000"/>
        </p:xfrm>
        <a:graphic>
          <a:graphicData uri="http://schemas.openxmlformats.org/drawingml/2006/table">
            <a:tbl>
              <a:tblPr>
                <a:noFill/>
                <a:tableStyleId>{E3161932-DC12-4260-BA52-67387F030233}</a:tableStyleId>
              </a:tblPr>
              <a:tblGrid>
                <a:gridCol w="919925"/>
                <a:gridCol w="919925"/>
                <a:gridCol w="919925"/>
                <a:gridCol w="919925"/>
              </a:tblGrid>
              <a:tr h="381000">
                <a:tc>
                  <a:txBody>
                    <a:bodyPr/>
                    <a:lstStyle/>
                    <a:p>
                      <a:pPr indent="0" lvl="0" marL="0" rtl="0" algn="l">
                        <a:spcBef>
                          <a:spcPts val="0"/>
                        </a:spcBef>
                        <a:spcAft>
                          <a:spcPts val="0"/>
                        </a:spcAft>
                        <a:buNone/>
                      </a:pPr>
                      <a:r>
                        <a:rPr lang="en-IN"/>
                        <a:t>Metrics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a:t>Precision</a:t>
                      </a:r>
                      <a:endParaRPr/>
                    </a:p>
                  </a:txBody>
                  <a:tcPr marT="91425" marB="91425" marR="91425" marL="91425"/>
                </a:tc>
                <a:tc>
                  <a:txBody>
                    <a:bodyPr/>
                    <a:lstStyle/>
                    <a:p>
                      <a:pPr indent="0" lvl="0" marL="0" rtl="0" algn="l">
                        <a:spcBef>
                          <a:spcPts val="0"/>
                        </a:spcBef>
                        <a:spcAft>
                          <a:spcPts val="0"/>
                        </a:spcAft>
                        <a:buNone/>
                      </a:pPr>
                      <a:r>
                        <a:rPr lang="en-IN"/>
                        <a:t>Recall</a:t>
                      </a:r>
                      <a:endParaRPr/>
                    </a:p>
                  </a:txBody>
                  <a:tcPr marT="91425" marB="91425" marR="91425" marL="91425"/>
                </a:tc>
                <a:tc>
                  <a:txBody>
                    <a:bodyPr/>
                    <a:lstStyle/>
                    <a:p>
                      <a:pPr indent="0" lvl="0" marL="0" rtl="0" algn="l">
                        <a:spcBef>
                          <a:spcPts val="0"/>
                        </a:spcBef>
                        <a:spcAft>
                          <a:spcPts val="0"/>
                        </a:spcAft>
                        <a:buNone/>
                      </a:pPr>
                      <a:r>
                        <a:rPr lang="en-IN"/>
                        <a:t>f1-score</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IN">
                          <a:solidFill>
                            <a:schemeClr val="dk1"/>
                          </a:solidFill>
                        </a:rPr>
                        <a:t>Cotton</a:t>
                      </a:r>
                      <a:endParaRPr/>
                    </a:p>
                  </a:txBody>
                  <a:tcPr marT="91425" marB="91425" marR="91425" marL="91425"/>
                </a:tc>
                <a:tc>
                  <a:txBody>
                    <a:bodyPr/>
                    <a:lstStyle/>
                    <a:p>
                      <a:pPr indent="0" lvl="0" marL="0" rtl="0" algn="l">
                        <a:spcBef>
                          <a:spcPts val="0"/>
                        </a:spcBef>
                        <a:spcAft>
                          <a:spcPts val="0"/>
                        </a:spcAft>
                        <a:buNone/>
                      </a:pPr>
                      <a:r>
                        <a:rPr lang="en-IN"/>
                        <a:t>1.00</a:t>
                      </a:r>
                      <a:endParaRPr/>
                    </a:p>
                  </a:txBody>
                  <a:tcPr marT="91425" marB="91425" marR="91425" marL="91425"/>
                </a:tc>
                <a:tc>
                  <a:txBody>
                    <a:bodyPr/>
                    <a:lstStyle/>
                    <a:p>
                      <a:pPr indent="0" lvl="0" marL="0" rtl="0" algn="l">
                        <a:spcBef>
                          <a:spcPts val="0"/>
                        </a:spcBef>
                        <a:spcAft>
                          <a:spcPts val="0"/>
                        </a:spcAft>
                        <a:buNone/>
                      </a:pPr>
                      <a:r>
                        <a:rPr lang="en-IN"/>
                        <a:t>0.97</a:t>
                      </a:r>
                      <a:endParaRPr/>
                    </a:p>
                  </a:txBody>
                  <a:tcPr marT="91425" marB="91425" marR="91425" marL="91425"/>
                </a:tc>
                <a:tc>
                  <a:txBody>
                    <a:bodyPr/>
                    <a:lstStyle/>
                    <a:p>
                      <a:pPr indent="0" lvl="0" marL="0" rtl="0" algn="l">
                        <a:spcBef>
                          <a:spcPts val="0"/>
                        </a:spcBef>
                        <a:spcAft>
                          <a:spcPts val="0"/>
                        </a:spcAft>
                        <a:buNone/>
                      </a:pPr>
                      <a:r>
                        <a:rPr lang="en-IN"/>
                        <a:t>0.97</a:t>
                      </a:r>
                      <a:endParaRPr/>
                    </a:p>
                  </a:txBody>
                  <a:tcPr marT="91425" marB="91425" marR="91425" marL="91425"/>
                </a:tc>
              </a:tr>
              <a:tr h="381000">
                <a:tc>
                  <a:txBody>
                    <a:bodyPr/>
                    <a:lstStyle/>
                    <a:p>
                      <a:pPr indent="0" lvl="0" marL="0" rtl="0" algn="l">
                        <a:spcBef>
                          <a:spcPts val="0"/>
                        </a:spcBef>
                        <a:spcAft>
                          <a:spcPts val="0"/>
                        </a:spcAft>
                        <a:buNone/>
                      </a:pPr>
                      <a:r>
                        <a:rPr lang="en-IN"/>
                        <a:t>Rice</a:t>
                      </a:r>
                      <a:endParaRPr/>
                    </a:p>
                  </a:txBody>
                  <a:tcPr marT="91425" marB="91425" marR="91425" marL="91425"/>
                </a:tc>
                <a:tc>
                  <a:txBody>
                    <a:bodyPr/>
                    <a:lstStyle/>
                    <a:p>
                      <a:pPr indent="0" lvl="0" marL="0" rtl="0" algn="l">
                        <a:spcBef>
                          <a:spcPts val="0"/>
                        </a:spcBef>
                        <a:spcAft>
                          <a:spcPts val="0"/>
                        </a:spcAft>
                        <a:buNone/>
                      </a:pPr>
                      <a:r>
                        <a:rPr lang="en-IN"/>
                        <a:t>0.99</a:t>
                      </a:r>
                      <a:endParaRPr/>
                    </a:p>
                  </a:txBody>
                  <a:tcPr marT="91425" marB="91425" marR="91425" marL="91425"/>
                </a:tc>
                <a:tc>
                  <a:txBody>
                    <a:bodyPr/>
                    <a:lstStyle/>
                    <a:p>
                      <a:pPr indent="0" lvl="0" marL="0" rtl="0" algn="l">
                        <a:spcBef>
                          <a:spcPts val="0"/>
                        </a:spcBef>
                        <a:spcAft>
                          <a:spcPts val="0"/>
                        </a:spcAft>
                        <a:buNone/>
                      </a:pPr>
                      <a:r>
                        <a:rPr lang="en-IN"/>
                        <a:t>1.00</a:t>
                      </a:r>
                      <a:endParaRPr/>
                    </a:p>
                  </a:txBody>
                  <a:tcPr marT="91425" marB="91425" marR="91425" marL="91425"/>
                </a:tc>
                <a:tc>
                  <a:txBody>
                    <a:bodyPr/>
                    <a:lstStyle/>
                    <a:p>
                      <a:pPr indent="0" lvl="0" marL="0" rtl="0" algn="l">
                        <a:spcBef>
                          <a:spcPts val="0"/>
                        </a:spcBef>
                        <a:spcAft>
                          <a:spcPts val="0"/>
                        </a:spcAft>
                        <a:buNone/>
                      </a:pPr>
                      <a:r>
                        <a:rPr lang="en-IN"/>
                        <a:t>1.00</a:t>
                      </a:r>
                      <a:endParaRPr/>
                    </a:p>
                  </a:txBody>
                  <a:tcPr marT="91425" marB="91425" marR="91425" marL="91425"/>
                </a:tc>
              </a:tr>
              <a:tr h="381000">
                <a:tc>
                  <a:txBody>
                    <a:bodyPr/>
                    <a:lstStyle/>
                    <a:p>
                      <a:pPr indent="0" lvl="0" marL="0" rtl="0" algn="l">
                        <a:spcBef>
                          <a:spcPts val="0"/>
                        </a:spcBef>
                        <a:spcAft>
                          <a:spcPts val="0"/>
                        </a:spcAft>
                        <a:buNone/>
                      </a:pPr>
                      <a:r>
                        <a:rPr lang="en-IN"/>
                        <a:t>Maize</a:t>
                      </a:r>
                      <a:endParaRPr/>
                    </a:p>
                  </a:txBody>
                  <a:tcPr marT="91425" marB="91425" marR="91425" marL="91425"/>
                </a:tc>
                <a:tc>
                  <a:txBody>
                    <a:bodyPr/>
                    <a:lstStyle/>
                    <a:p>
                      <a:pPr indent="0" lvl="0" marL="0" rtl="0" algn="l">
                        <a:spcBef>
                          <a:spcPts val="0"/>
                        </a:spcBef>
                        <a:spcAft>
                          <a:spcPts val="0"/>
                        </a:spcAft>
                        <a:buNone/>
                      </a:pPr>
                      <a:r>
                        <a:rPr lang="en-IN"/>
                        <a:t>0.99</a:t>
                      </a:r>
                      <a:endParaRPr/>
                    </a:p>
                  </a:txBody>
                  <a:tcPr marT="91425" marB="91425" marR="91425" marL="91425"/>
                </a:tc>
                <a:tc>
                  <a:txBody>
                    <a:bodyPr/>
                    <a:lstStyle/>
                    <a:p>
                      <a:pPr indent="0" lvl="0" marL="0" rtl="0" algn="l">
                        <a:spcBef>
                          <a:spcPts val="0"/>
                        </a:spcBef>
                        <a:spcAft>
                          <a:spcPts val="0"/>
                        </a:spcAft>
                        <a:buNone/>
                      </a:pPr>
                      <a:r>
                        <a:rPr lang="en-IN"/>
                        <a:t>0.98</a:t>
                      </a:r>
                      <a:endParaRPr/>
                    </a:p>
                  </a:txBody>
                  <a:tcPr marT="91425" marB="91425" marR="91425" marL="91425"/>
                </a:tc>
                <a:tc>
                  <a:txBody>
                    <a:bodyPr/>
                    <a:lstStyle/>
                    <a:p>
                      <a:pPr indent="0" lvl="0" marL="0" rtl="0" algn="l">
                        <a:spcBef>
                          <a:spcPts val="0"/>
                        </a:spcBef>
                        <a:spcAft>
                          <a:spcPts val="0"/>
                        </a:spcAft>
                        <a:buNone/>
                      </a:pPr>
                      <a:r>
                        <a:rPr lang="en-IN"/>
                        <a:t>0.98</a:t>
                      </a:r>
                      <a:endParaRPr/>
                    </a:p>
                  </a:txBody>
                  <a:tcPr marT="91425" marB="91425" marR="91425" marL="91425"/>
                </a:tc>
              </a:tr>
              <a:tr h="381000">
                <a:tc>
                  <a:txBody>
                    <a:bodyPr/>
                    <a:lstStyle/>
                    <a:p>
                      <a:pPr indent="0" lvl="0" marL="0" rtl="0" algn="l">
                        <a:spcBef>
                          <a:spcPts val="0"/>
                        </a:spcBef>
                        <a:spcAft>
                          <a:spcPts val="0"/>
                        </a:spcAft>
                        <a:buNone/>
                      </a:pPr>
                      <a:r>
                        <a:rPr lang="en-IN"/>
                        <a:t>Accuracy</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IN"/>
                        <a:t>0.98</a:t>
                      </a:r>
                      <a:endParaRPr/>
                    </a:p>
                  </a:txBody>
                  <a:tcPr marT="91425" marB="91425" marR="91425" marL="91425"/>
                </a:tc>
              </a:tr>
            </a:tbl>
          </a:graphicData>
        </a:graphic>
      </p:graphicFrame>
      <p:sp>
        <p:nvSpPr>
          <p:cNvPr id="254" name="Google Shape;254;p28"/>
          <p:cNvSpPr txBox="1"/>
          <p:nvPr/>
        </p:nvSpPr>
        <p:spPr>
          <a:xfrm>
            <a:off x="1025175" y="6191875"/>
            <a:ext cx="4324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12 Performance metrics - north</a:t>
            </a:r>
            <a:endParaRPr sz="2000">
              <a:solidFill>
                <a:schemeClr val="dk1"/>
              </a:solidFill>
              <a:latin typeface="Times New Roman"/>
              <a:ea typeface="Times New Roman"/>
              <a:cs typeface="Times New Roman"/>
              <a:sym typeface="Times New Roman"/>
            </a:endParaRPr>
          </a:p>
        </p:txBody>
      </p:sp>
      <p:sp>
        <p:nvSpPr>
          <p:cNvPr id="255" name="Google Shape;255;p28"/>
          <p:cNvSpPr txBox="1"/>
          <p:nvPr/>
        </p:nvSpPr>
        <p:spPr>
          <a:xfrm>
            <a:off x="6266625" y="6350300"/>
            <a:ext cx="4234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13 Performance metrics - south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419100" y="365125"/>
            <a:ext cx="11353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Performance metrics of the models(West/East)</a:t>
            </a:r>
            <a:endParaRPr>
              <a:latin typeface="Times New Roman"/>
              <a:ea typeface="Times New Roman"/>
              <a:cs typeface="Times New Roman"/>
              <a:sym typeface="Times New Roman"/>
            </a:endParaRPr>
          </a:p>
        </p:txBody>
      </p:sp>
      <p:pic>
        <p:nvPicPr>
          <p:cNvPr id="262" name="Google Shape;262;p29"/>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graphicFrame>
        <p:nvGraphicFramePr>
          <p:cNvPr id="263" name="Google Shape;263;p29"/>
          <p:cNvGraphicFramePr/>
          <p:nvPr/>
        </p:nvGraphicFramePr>
        <p:xfrm>
          <a:off x="979100" y="4609350"/>
          <a:ext cx="3000000" cy="3000000"/>
        </p:xfrm>
        <a:graphic>
          <a:graphicData uri="http://schemas.openxmlformats.org/drawingml/2006/table">
            <a:tbl>
              <a:tblPr>
                <a:noFill/>
                <a:tableStyleId>{E3161932-DC12-4260-BA52-67387F030233}</a:tableStyleId>
              </a:tblPr>
              <a:tblGrid>
                <a:gridCol w="919925"/>
                <a:gridCol w="919925"/>
                <a:gridCol w="919925"/>
                <a:gridCol w="919925"/>
              </a:tblGrid>
              <a:tr h="381000">
                <a:tc>
                  <a:txBody>
                    <a:bodyPr/>
                    <a:lstStyle/>
                    <a:p>
                      <a:pPr indent="0" lvl="0" marL="0" rtl="0" algn="l">
                        <a:spcBef>
                          <a:spcPts val="0"/>
                        </a:spcBef>
                        <a:spcAft>
                          <a:spcPts val="0"/>
                        </a:spcAft>
                        <a:buNone/>
                      </a:pPr>
                      <a:r>
                        <a:rPr lang="en-IN"/>
                        <a:t>Metrics</a:t>
                      </a:r>
                      <a:endParaRPr>
                        <a:latin typeface="Times New Roman"/>
                        <a:ea typeface="Times New Roman"/>
                        <a:cs typeface="Times New Roman"/>
                        <a:sym typeface="Times New Roma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Precision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Recall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f1-score</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Rice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Wheat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Accuracy</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IN"/>
                        <a:t>0.98</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264" name="Google Shape;264;p29"/>
          <p:cNvGraphicFramePr/>
          <p:nvPr/>
        </p:nvGraphicFramePr>
        <p:xfrm>
          <a:off x="6583650" y="4411250"/>
          <a:ext cx="3000000" cy="3000000"/>
        </p:xfrm>
        <a:graphic>
          <a:graphicData uri="http://schemas.openxmlformats.org/drawingml/2006/table">
            <a:tbl>
              <a:tblPr>
                <a:noFill/>
                <a:tableStyleId>{E3161932-DC12-4260-BA52-67387F030233}</a:tableStyleId>
              </a:tblPr>
              <a:tblGrid>
                <a:gridCol w="919925"/>
                <a:gridCol w="919925"/>
                <a:gridCol w="919925"/>
                <a:gridCol w="919925"/>
              </a:tblGrid>
              <a:tr h="381000">
                <a:tc>
                  <a:txBody>
                    <a:bodyPr/>
                    <a:lstStyle/>
                    <a:p>
                      <a:pPr indent="0" lvl="0" marL="0" rtl="0" algn="l">
                        <a:spcBef>
                          <a:spcPts val="0"/>
                        </a:spcBef>
                        <a:spcAft>
                          <a:spcPts val="0"/>
                        </a:spcAft>
                        <a:buNone/>
                      </a:pPr>
                      <a:r>
                        <a:rPr lang="en-IN"/>
                        <a:t>Metrics</a:t>
                      </a:r>
                      <a:endParaRPr>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a:t>Precision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Recall</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f1-score</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Rice</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Wheat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N"/>
                        <a:t>0.99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1.00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Cotton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IN"/>
                        <a:t>0.99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IN"/>
                        <a:t>Accuracy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IN"/>
                        <a:t>0.97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265" name="Google Shape;265;p29"/>
          <p:cNvPicPr preferRelativeResize="0"/>
          <p:nvPr/>
        </p:nvPicPr>
        <p:blipFill>
          <a:blip r:embed="rId4">
            <a:alphaModFix/>
          </a:blip>
          <a:stretch>
            <a:fillRect/>
          </a:stretch>
        </p:blipFill>
        <p:spPr>
          <a:xfrm>
            <a:off x="5697650" y="1690825"/>
            <a:ext cx="5179899" cy="2543950"/>
          </a:xfrm>
          <a:prstGeom prst="rect">
            <a:avLst/>
          </a:prstGeom>
          <a:noFill/>
          <a:ln>
            <a:noFill/>
          </a:ln>
        </p:spPr>
      </p:pic>
      <p:sp>
        <p:nvSpPr>
          <p:cNvPr id="266" name="Google Shape;266;p29"/>
          <p:cNvSpPr txBox="1"/>
          <p:nvPr/>
        </p:nvSpPr>
        <p:spPr>
          <a:xfrm>
            <a:off x="1170675" y="6194150"/>
            <a:ext cx="420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14 Performance metrics - east</a:t>
            </a:r>
            <a:endParaRPr sz="2000">
              <a:solidFill>
                <a:schemeClr val="dk1"/>
              </a:solidFill>
              <a:latin typeface="Times New Roman"/>
              <a:ea typeface="Times New Roman"/>
              <a:cs typeface="Times New Roman"/>
              <a:sym typeface="Times New Roman"/>
            </a:endParaRPr>
          </a:p>
        </p:txBody>
      </p:sp>
      <p:sp>
        <p:nvSpPr>
          <p:cNvPr id="267" name="Google Shape;267;p29"/>
          <p:cNvSpPr txBox="1"/>
          <p:nvPr/>
        </p:nvSpPr>
        <p:spPr>
          <a:xfrm>
            <a:off x="6625175" y="6392250"/>
            <a:ext cx="3972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15 Performance metrics - west</a:t>
            </a:r>
            <a:endParaRPr sz="2000">
              <a:solidFill>
                <a:schemeClr val="dk1"/>
              </a:solidFill>
              <a:latin typeface="Times New Roman"/>
              <a:ea typeface="Times New Roman"/>
              <a:cs typeface="Times New Roman"/>
              <a:sym typeface="Times New Roman"/>
            </a:endParaRPr>
          </a:p>
        </p:txBody>
      </p:sp>
      <p:pic>
        <p:nvPicPr>
          <p:cNvPr id="268" name="Google Shape;268;p29"/>
          <p:cNvPicPr preferRelativeResize="0"/>
          <p:nvPr/>
        </p:nvPicPr>
        <p:blipFill>
          <a:blip r:embed="rId5">
            <a:alphaModFix/>
          </a:blip>
          <a:stretch>
            <a:fillRect/>
          </a:stretch>
        </p:blipFill>
        <p:spPr>
          <a:xfrm>
            <a:off x="551950" y="1749975"/>
            <a:ext cx="4204199" cy="248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Weather API</a:t>
            </a:r>
            <a:endParaRPr>
              <a:latin typeface="Times New Roman"/>
              <a:ea typeface="Times New Roman"/>
              <a:cs typeface="Times New Roman"/>
              <a:sym typeface="Times New Roman"/>
            </a:endParaRPr>
          </a:p>
        </p:txBody>
      </p:sp>
      <p:pic>
        <p:nvPicPr>
          <p:cNvPr id="275" name="Google Shape;275;p30"/>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76" name="Google Shape;276;p30"/>
          <p:cNvSpPr txBox="1"/>
          <p:nvPr/>
        </p:nvSpPr>
        <p:spPr>
          <a:xfrm>
            <a:off x="8604700" y="3153050"/>
            <a:ext cx="3429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277" name="Google Shape;277;p30"/>
          <p:cNvSpPr txBox="1"/>
          <p:nvPr/>
        </p:nvSpPr>
        <p:spPr>
          <a:xfrm>
            <a:off x="8604700" y="2762750"/>
            <a:ext cx="34290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pic>
        <p:nvPicPr>
          <p:cNvPr id="278" name="Google Shape;278;p30"/>
          <p:cNvPicPr preferRelativeResize="0"/>
          <p:nvPr/>
        </p:nvPicPr>
        <p:blipFill>
          <a:blip r:embed="rId4">
            <a:alphaModFix/>
          </a:blip>
          <a:stretch>
            <a:fillRect/>
          </a:stretch>
        </p:blipFill>
        <p:spPr>
          <a:xfrm>
            <a:off x="1605350" y="2223175"/>
            <a:ext cx="5410025" cy="3776676"/>
          </a:xfrm>
          <a:prstGeom prst="rect">
            <a:avLst/>
          </a:prstGeom>
          <a:noFill/>
          <a:ln>
            <a:noFill/>
          </a:ln>
        </p:spPr>
      </p:pic>
      <p:sp>
        <p:nvSpPr>
          <p:cNvPr id="279" name="Google Shape;279;p30"/>
          <p:cNvSpPr txBox="1"/>
          <p:nvPr/>
        </p:nvSpPr>
        <p:spPr>
          <a:xfrm>
            <a:off x="1057575" y="1118950"/>
            <a:ext cx="105156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The weather API takes the data from Google Weather, the data are Temperature, Humidity, Wind Speed and Forecast for </a:t>
            </a:r>
            <a:r>
              <a:rPr lang="en-IN" sz="2000">
                <a:solidFill>
                  <a:schemeClr val="dk1"/>
                </a:solidFill>
                <a:latin typeface="Times New Roman"/>
                <a:ea typeface="Times New Roman"/>
                <a:cs typeface="Times New Roman"/>
                <a:sym typeface="Times New Roman"/>
              </a:rPr>
              <a:t>forthcoming</a:t>
            </a:r>
            <a:r>
              <a:rPr lang="en-IN" sz="2000">
                <a:solidFill>
                  <a:schemeClr val="dk1"/>
                </a:solidFill>
                <a:latin typeface="Times New Roman"/>
                <a:ea typeface="Times New Roman"/>
                <a:cs typeface="Times New Roman"/>
                <a:sym typeface="Times New Roman"/>
              </a:rPr>
              <a:t> months</a:t>
            </a:r>
            <a:endParaRPr sz="2000">
              <a:solidFill>
                <a:schemeClr val="dk1"/>
              </a:solidFill>
              <a:latin typeface="Times New Roman"/>
              <a:ea typeface="Times New Roman"/>
              <a:cs typeface="Times New Roman"/>
              <a:sym typeface="Times New Roman"/>
            </a:endParaRPr>
          </a:p>
        </p:txBody>
      </p:sp>
      <p:sp>
        <p:nvSpPr>
          <p:cNvPr id="280" name="Google Shape;280;p30"/>
          <p:cNvSpPr txBox="1"/>
          <p:nvPr/>
        </p:nvSpPr>
        <p:spPr>
          <a:xfrm>
            <a:off x="2809425" y="6067375"/>
            <a:ext cx="33708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16. API working</a:t>
            </a:r>
            <a:endParaRPr sz="2000">
              <a:solidFill>
                <a:schemeClr val="dk1"/>
              </a:solidFill>
              <a:latin typeface="Times New Roman"/>
              <a:ea typeface="Times New Roman"/>
              <a:cs typeface="Times New Roman"/>
              <a:sym typeface="Times New Roman"/>
            </a:endParaRPr>
          </a:p>
        </p:txBody>
      </p:sp>
      <p:sp>
        <p:nvSpPr>
          <p:cNvPr id="281" name="Google Shape;281;p30"/>
          <p:cNvSpPr txBox="1"/>
          <p:nvPr/>
        </p:nvSpPr>
        <p:spPr>
          <a:xfrm>
            <a:off x="7965375" y="6241675"/>
            <a:ext cx="2640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17. Weather Screen</a:t>
            </a:r>
            <a:endParaRPr sz="2000">
              <a:solidFill>
                <a:schemeClr val="dk1"/>
              </a:solidFill>
              <a:latin typeface="Times New Roman"/>
              <a:ea typeface="Times New Roman"/>
              <a:cs typeface="Times New Roman"/>
              <a:sym typeface="Times New Roman"/>
            </a:endParaRPr>
          </a:p>
        </p:txBody>
      </p:sp>
      <p:pic>
        <p:nvPicPr>
          <p:cNvPr id="282" name="Google Shape;282;p30"/>
          <p:cNvPicPr preferRelativeResize="0"/>
          <p:nvPr/>
        </p:nvPicPr>
        <p:blipFill>
          <a:blip r:embed="rId5">
            <a:alphaModFix/>
          </a:blip>
          <a:stretch>
            <a:fillRect/>
          </a:stretch>
        </p:blipFill>
        <p:spPr>
          <a:xfrm>
            <a:off x="8166925" y="1720750"/>
            <a:ext cx="2040175" cy="44214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31"/>
          <p:cNvSpPr txBox="1"/>
          <p:nvPr>
            <p:ph type="title"/>
          </p:nvPr>
        </p:nvSpPr>
        <p:spPr>
          <a:xfrm>
            <a:off x="836663" y="185357"/>
            <a:ext cx="10515600" cy="94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IN">
                <a:latin typeface="Times New Roman"/>
                <a:ea typeface="Times New Roman"/>
                <a:cs typeface="Times New Roman"/>
                <a:sym typeface="Times New Roman"/>
              </a:rPr>
              <a:t>Front-end(Mobile application)</a:t>
            </a:r>
            <a:endParaRPr>
              <a:latin typeface="Times New Roman"/>
              <a:ea typeface="Times New Roman"/>
              <a:cs typeface="Times New Roman"/>
              <a:sym typeface="Times New Roman"/>
            </a:endParaRPr>
          </a:p>
        </p:txBody>
      </p:sp>
      <p:pic>
        <p:nvPicPr>
          <p:cNvPr id="288" name="Google Shape;288;p31"/>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89" name="Google Shape;289;p31"/>
          <p:cNvSpPr txBox="1"/>
          <p:nvPr/>
        </p:nvSpPr>
        <p:spPr>
          <a:xfrm>
            <a:off x="584750" y="596735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18.Login Page</a:t>
            </a:r>
            <a:endParaRPr sz="2000">
              <a:solidFill>
                <a:schemeClr val="dk1"/>
              </a:solidFill>
              <a:latin typeface="Times New Roman"/>
              <a:ea typeface="Times New Roman"/>
              <a:cs typeface="Times New Roman"/>
              <a:sym typeface="Times New Roman"/>
            </a:endParaRPr>
          </a:p>
        </p:txBody>
      </p:sp>
      <p:pic>
        <p:nvPicPr>
          <p:cNvPr id="290" name="Google Shape;290;p31"/>
          <p:cNvPicPr preferRelativeResize="0"/>
          <p:nvPr/>
        </p:nvPicPr>
        <p:blipFill rotWithShape="1">
          <a:blip r:embed="rId4">
            <a:alphaModFix/>
          </a:blip>
          <a:srcRect b="0" l="104910" r="-104910" t="0"/>
          <a:stretch/>
        </p:blipFill>
        <p:spPr>
          <a:xfrm>
            <a:off x="4621725" y="1136750"/>
            <a:ext cx="2200201" cy="4415452"/>
          </a:xfrm>
          <a:prstGeom prst="rect">
            <a:avLst/>
          </a:prstGeom>
          <a:noFill/>
          <a:ln>
            <a:noFill/>
          </a:ln>
        </p:spPr>
      </p:pic>
      <p:sp>
        <p:nvSpPr>
          <p:cNvPr id="291" name="Google Shape;291;p31"/>
          <p:cNvSpPr txBox="1"/>
          <p:nvPr/>
        </p:nvSpPr>
        <p:spPr>
          <a:xfrm>
            <a:off x="3332500" y="2522125"/>
            <a:ext cx="71901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This is the Login Page, which uses firebase authentication. We have also set the Sign up link for the new users, where they can create their new account and login.</a:t>
            </a:r>
            <a:endParaRPr sz="2000">
              <a:solidFill>
                <a:schemeClr val="dk1"/>
              </a:solidFill>
              <a:latin typeface="Times New Roman"/>
              <a:ea typeface="Times New Roman"/>
              <a:cs typeface="Times New Roman"/>
              <a:sym typeface="Times New Roman"/>
            </a:endParaRPr>
          </a:p>
        </p:txBody>
      </p:sp>
      <p:pic>
        <p:nvPicPr>
          <p:cNvPr id="292" name="Google Shape;292;p31"/>
          <p:cNvPicPr preferRelativeResize="0"/>
          <p:nvPr/>
        </p:nvPicPr>
        <p:blipFill>
          <a:blip r:embed="rId5">
            <a:alphaModFix/>
          </a:blip>
          <a:stretch>
            <a:fillRect/>
          </a:stretch>
        </p:blipFill>
        <p:spPr>
          <a:xfrm>
            <a:off x="690213" y="1280357"/>
            <a:ext cx="2091581" cy="453459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type="title"/>
          </p:nvPr>
        </p:nvSpPr>
        <p:spPr>
          <a:xfrm>
            <a:off x="838200" y="365126"/>
            <a:ext cx="10515600" cy="8665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98" name="Google Shape;98;p14"/>
          <p:cNvSpPr txBox="1"/>
          <p:nvPr>
            <p:ph idx="1" type="body"/>
          </p:nvPr>
        </p:nvSpPr>
        <p:spPr>
          <a:xfrm>
            <a:off x="1019175" y="1253325"/>
            <a:ext cx="10515600" cy="1806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2000"/>
              <a:buNone/>
            </a:pPr>
            <a:r>
              <a:rPr lang="en-IN" sz="2000">
                <a:latin typeface="Times New Roman"/>
                <a:ea typeface="Times New Roman"/>
                <a:cs typeface="Times New Roman"/>
                <a:sym typeface="Times New Roman"/>
              </a:rPr>
              <a:t>A smart farming system which employs IoT devices to simultaneously gather real-time data on soil and weather conditions. Integrating machine learning algorithms, a mobile application provides insights and recommendations for optimized inputs, enhancing the overall efficiency and productivity of paddy cultivation.</a:t>
            </a:r>
            <a:endParaRPr sz="2000">
              <a:latin typeface="Times New Roman"/>
              <a:ea typeface="Times New Roman"/>
              <a:cs typeface="Times New Roman"/>
              <a:sym typeface="Times New Roman"/>
            </a:endParaRPr>
          </a:p>
        </p:txBody>
      </p:sp>
      <p:pic>
        <p:nvPicPr>
          <p:cNvPr id="99" name="Google Shape;99;p14"/>
          <p:cNvPicPr preferRelativeResize="0"/>
          <p:nvPr/>
        </p:nvPicPr>
        <p:blipFill rotWithShape="1">
          <a:blip r:embed="rId3">
            <a:alphaModFix/>
          </a:blip>
          <a:srcRect b="0" l="0" r="0" t="0"/>
          <a:stretch/>
        </p:blipFill>
        <p:spPr>
          <a:xfrm>
            <a:off x="10877550" y="74645"/>
            <a:ext cx="1314450" cy="751285"/>
          </a:xfrm>
          <a:prstGeom prst="rect">
            <a:avLst/>
          </a:prstGeom>
          <a:noFill/>
          <a:ln>
            <a:noFill/>
          </a:ln>
        </p:spPr>
      </p:pic>
      <p:sp>
        <p:nvSpPr>
          <p:cNvPr id="100" name="Google Shape;100;p14"/>
          <p:cNvSpPr txBox="1"/>
          <p:nvPr/>
        </p:nvSpPr>
        <p:spPr>
          <a:xfrm>
            <a:off x="2902350" y="6065550"/>
            <a:ext cx="6387300" cy="75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Fig1. Agriculture Technology and Smart Farming</a:t>
            </a:r>
            <a:endParaRPr b="0" i="0" sz="2000" u="none" cap="none" strike="noStrike">
              <a:solidFill>
                <a:schemeClr val="dk1"/>
              </a:solidFill>
              <a:latin typeface="Times New Roman"/>
              <a:ea typeface="Times New Roman"/>
              <a:cs typeface="Times New Roman"/>
              <a:sym typeface="Times New Roman"/>
            </a:endParaRPr>
          </a:p>
        </p:txBody>
      </p:sp>
      <p:pic>
        <p:nvPicPr>
          <p:cNvPr id="101" name="Google Shape;101;p14"/>
          <p:cNvPicPr preferRelativeResize="0"/>
          <p:nvPr/>
        </p:nvPicPr>
        <p:blipFill rotWithShape="1">
          <a:blip r:embed="rId4">
            <a:alphaModFix/>
          </a:blip>
          <a:srcRect b="0" l="0" r="0" t="0"/>
          <a:stretch/>
        </p:blipFill>
        <p:spPr>
          <a:xfrm>
            <a:off x="3540825" y="2870025"/>
            <a:ext cx="4690800" cy="3133449"/>
          </a:xfrm>
          <a:prstGeom prst="rect">
            <a:avLst/>
          </a:prstGeom>
          <a:noFill/>
          <a:ln>
            <a:noFill/>
          </a:ln>
        </p:spPr>
      </p:pic>
      <p:sp>
        <p:nvSpPr>
          <p:cNvPr id="102" name="Google Shape;102;p14"/>
          <p:cNvSpPr txBox="1"/>
          <p:nvPr/>
        </p:nvSpPr>
        <p:spPr>
          <a:xfrm>
            <a:off x="10411250" y="6497075"/>
            <a:ext cx="2088600" cy="23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IN" sz="1200" u="none" cap="none" strike="noStrike">
                <a:solidFill>
                  <a:schemeClr val="dk1"/>
                </a:solidFill>
                <a:latin typeface="Times New Roman"/>
                <a:ea typeface="Times New Roman"/>
                <a:cs typeface="Times New Roman"/>
                <a:sym typeface="Times New Roman"/>
              </a:rPr>
              <a:t>Source: Adobe stock image</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32"/>
          <p:cNvSpPr txBox="1"/>
          <p:nvPr>
            <p:ph type="title"/>
          </p:nvPr>
        </p:nvSpPr>
        <p:spPr>
          <a:xfrm>
            <a:off x="836663" y="185357"/>
            <a:ext cx="10515600" cy="94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IN">
                <a:latin typeface="Times New Roman"/>
                <a:ea typeface="Times New Roman"/>
                <a:cs typeface="Times New Roman"/>
                <a:sym typeface="Times New Roman"/>
              </a:rPr>
              <a:t>Front-end(Mobile application)</a:t>
            </a:r>
            <a:endParaRPr>
              <a:latin typeface="Times New Roman"/>
              <a:ea typeface="Times New Roman"/>
              <a:cs typeface="Times New Roman"/>
              <a:sym typeface="Times New Roman"/>
            </a:endParaRPr>
          </a:p>
        </p:txBody>
      </p:sp>
      <p:pic>
        <p:nvPicPr>
          <p:cNvPr id="298" name="Google Shape;298;p32"/>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299" name="Google Shape;299;p32"/>
          <p:cNvSpPr txBox="1"/>
          <p:nvPr/>
        </p:nvSpPr>
        <p:spPr>
          <a:xfrm>
            <a:off x="584750" y="596735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19.Home Page</a:t>
            </a:r>
            <a:endParaRPr sz="2000">
              <a:solidFill>
                <a:schemeClr val="dk1"/>
              </a:solidFill>
              <a:latin typeface="Times New Roman"/>
              <a:ea typeface="Times New Roman"/>
              <a:cs typeface="Times New Roman"/>
              <a:sym typeface="Times New Roman"/>
            </a:endParaRPr>
          </a:p>
        </p:txBody>
      </p:sp>
      <p:pic>
        <p:nvPicPr>
          <p:cNvPr id="300" name="Google Shape;300;p32"/>
          <p:cNvPicPr preferRelativeResize="0"/>
          <p:nvPr/>
        </p:nvPicPr>
        <p:blipFill rotWithShape="1">
          <a:blip r:embed="rId4">
            <a:alphaModFix/>
          </a:blip>
          <a:srcRect b="0" l="104910" r="-104910" t="0"/>
          <a:stretch/>
        </p:blipFill>
        <p:spPr>
          <a:xfrm>
            <a:off x="4621725" y="1136750"/>
            <a:ext cx="2200201" cy="4415452"/>
          </a:xfrm>
          <a:prstGeom prst="rect">
            <a:avLst/>
          </a:prstGeom>
          <a:noFill/>
          <a:ln>
            <a:noFill/>
          </a:ln>
        </p:spPr>
      </p:pic>
      <p:sp>
        <p:nvSpPr>
          <p:cNvPr id="301" name="Google Shape;301;p32"/>
          <p:cNvSpPr txBox="1"/>
          <p:nvPr/>
        </p:nvSpPr>
        <p:spPr>
          <a:xfrm>
            <a:off x="3299275" y="2339450"/>
            <a:ext cx="71901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This is the Home Page, which uses firebase database.We have all the home icons to go into new pages. They can </a:t>
            </a:r>
            <a:r>
              <a:rPr lang="en-IN" sz="2000">
                <a:solidFill>
                  <a:schemeClr val="dk1"/>
                </a:solidFill>
                <a:latin typeface="Times New Roman"/>
                <a:ea typeface="Times New Roman"/>
                <a:cs typeface="Times New Roman"/>
                <a:sym typeface="Times New Roman"/>
              </a:rPr>
              <a:t>retrieve</a:t>
            </a:r>
            <a:r>
              <a:rPr lang="en-IN" sz="2000">
                <a:solidFill>
                  <a:schemeClr val="dk1"/>
                </a:solidFill>
                <a:latin typeface="Times New Roman"/>
                <a:ea typeface="Times New Roman"/>
                <a:cs typeface="Times New Roman"/>
                <a:sym typeface="Times New Roman"/>
              </a:rPr>
              <a:t> the data from database to see the recommendations. After stage process when we have all the data predicted.</a:t>
            </a:r>
            <a:endParaRPr sz="2000">
              <a:solidFill>
                <a:schemeClr val="dk1"/>
              </a:solidFill>
              <a:latin typeface="Times New Roman"/>
              <a:ea typeface="Times New Roman"/>
              <a:cs typeface="Times New Roman"/>
              <a:sym typeface="Times New Roman"/>
            </a:endParaRPr>
          </a:p>
        </p:txBody>
      </p:sp>
      <p:pic>
        <p:nvPicPr>
          <p:cNvPr id="302" name="Google Shape;302;p32"/>
          <p:cNvPicPr preferRelativeResize="0"/>
          <p:nvPr/>
        </p:nvPicPr>
        <p:blipFill>
          <a:blip r:embed="rId5">
            <a:alphaModFix/>
          </a:blip>
          <a:stretch>
            <a:fillRect/>
          </a:stretch>
        </p:blipFill>
        <p:spPr>
          <a:xfrm>
            <a:off x="690213" y="1432757"/>
            <a:ext cx="2091581" cy="453459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33"/>
          <p:cNvSpPr txBox="1"/>
          <p:nvPr>
            <p:ph type="title"/>
          </p:nvPr>
        </p:nvSpPr>
        <p:spPr>
          <a:xfrm>
            <a:off x="836663" y="185357"/>
            <a:ext cx="10515600" cy="94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IN">
                <a:latin typeface="Times New Roman"/>
                <a:ea typeface="Times New Roman"/>
                <a:cs typeface="Times New Roman"/>
                <a:sym typeface="Times New Roman"/>
              </a:rPr>
              <a:t>Front-end(Mobile application)</a:t>
            </a:r>
            <a:endParaRPr>
              <a:latin typeface="Times New Roman"/>
              <a:ea typeface="Times New Roman"/>
              <a:cs typeface="Times New Roman"/>
              <a:sym typeface="Times New Roman"/>
            </a:endParaRPr>
          </a:p>
        </p:txBody>
      </p:sp>
      <p:pic>
        <p:nvPicPr>
          <p:cNvPr id="308" name="Google Shape;308;p33"/>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309" name="Google Shape;309;p33"/>
          <p:cNvSpPr txBox="1"/>
          <p:nvPr/>
        </p:nvSpPr>
        <p:spPr>
          <a:xfrm>
            <a:off x="1257300" y="539595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20. Profile Page</a:t>
            </a:r>
            <a:endParaRPr sz="2000">
              <a:solidFill>
                <a:schemeClr val="dk1"/>
              </a:solidFill>
              <a:latin typeface="Times New Roman"/>
              <a:ea typeface="Times New Roman"/>
              <a:cs typeface="Times New Roman"/>
              <a:sym typeface="Times New Roman"/>
            </a:endParaRPr>
          </a:p>
        </p:txBody>
      </p:sp>
      <p:pic>
        <p:nvPicPr>
          <p:cNvPr id="310" name="Google Shape;310;p33"/>
          <p:cNvPicPr preferRelativeResize="0"/>
          <p:nvPr/>
        </p:nvPicPr>
        <p:blipFill rotWithShape="1">
          <a:blip r:embed="rId4">
            <a:alphaModFix/>
          </a:blip>
          <a:srcRect b="0" l="104910" r="-104910" t="0"/>
          <a:stretch/>
        </p:blipFill>
        <p:spPr>
          <a:xfrm>
            <a:off x="4621725" y="1136750"/>
            <a:ext cx="2200201" cy="4415452"/>
          </a:xfrm>
          <a:prstGeom prst="rect">
            <a:avLst/>
          </a:prstGeom>
          <a:noFill/>
          <a:ln>
            <a:noFill/>
          </a:ln>
        </p:spPr>
      </p:pic>
      <p:sp>
        <p:nvSpPr>
          <p:cNvPr id="311" name="Google Shape;311;p33"/>
          <p:cNvSpPr txBox="1"/>
          <p:nvPr/>
        </p:nvSpPr>
        <p:spPr>
          <a:xfrm>
            <a:off x="4860175" y="5441000"/>
            <a:ext cx="71901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This is the Profile Page, which uses firebase database and Firebase Signout. The user can log out from this page and here we have also set the User information and Crop confirmation from here.</a:t>
            </a:r>
            <a:endParaRPr sz="2000">
              <a:solidFill>
                <a:schemeClr val="dk1"/>
              </a:solidFill>
              <a:latin typeface="Times New Roman"/>
              <a:ea typeface="Times New Roman"/>
              <a:cs typeface="Times New Roman"/>
              <a:sym typeface="Times New Roman"/>
            </a:endParaRPr>
          </a:p>
        </p:txBody>
      </p:sp>
      <p:pic>
        <p:nvPicPr>
          <p:cNvPr id="312" name="Google Shape;312;p33"/>
          <p:cNvPicPr preferRelativeResize="0"/>
          <p:nvPr/>
        </p:nvPicPr>
        <p:blipFill>
          <a:blip r:embed="rId5">
            <a:alphaModFix/>
          </a:blip>
          <a:stretch>
            <a:fillRect/>
          </a:stretch>
        </p:blipFill>
        <p:spPr>
          <a:xfrm>
            <a:off x="1257300" y="980500"/>
            <a:ext cx="2037401" cy="4415452"/>
          </a:xfrm>
          <a:prstGeom prst="rect">
            <a:avLst/>
          </a:prstGeom>
          <a:noFill/>
          <a:ln>
            <a:noFill/>
          </a:ln>
        </p:spPr>
      </p:pic>
      <p:pic>
        <p:nvPicPr>
          <p:cNvPr id="313" name="Google Shape;313;p33"/>
          <p:cNvPicPr preferRelativeResize="0"/>
          <p:nvPr/>
        </p:nvPicPr>
        <p:blipFill>
          <a:blip r:embed="rId6">
            <a:alphaModFix/>
          </a:blip>
          <a:stretch>
            <a:fillRect/>
          </a:stretch>
        </p:blipFill>
        <p:spPr>
          <a:xfrm>
            <a:off x="5048825" y="1029538"/>
            <a:ext cx="1808269" cy="3918874"/>
          </a:xfrm>
          <a:prstGeom prst="rect">
            <a:avLst/>
          </a:prstGeom>
          <a:noFill/>
          <a:ln>
            <a:noFill/>
          </a:ln>
        </p:spPr>
      </p:pic>
      <p:sp>
        <p:nvSpPr>
          <p:cNvPr id="314" name="Google Shape;314;p33"/>
          <p:cNvSpPr txBox="1"/>
          <p:nvPr/>
        </p:nvSpPr>
        <p:spPr>
          <a:xfrm>
            <a:off x="6681750" y="4948400"/>
            <a:ext cx="220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21. User Page</a:t>
            </a:r>
            <a:endParaRPr sz="2000">
              <a:solidFill>
                <a:schemeClr val="dk1"/>
              </a:solidFill>
              <a:latin typeface="Times New Roman"/>
              <a:ea typeface="Times New Roman"/>
              <a:cs typeface="Times New Roman"/>
              <a:sym typeface="Times New Roman"/>
            </a:endParaRPr>
          </a:p>
        </p:txBody>
      </p:sp>
      <p:pic>
        <p:nvPicPr>
          <p:cNvPr id="315" name="Google Shape;315;p33"/>
          <p:cNvPicPr preferRelativeResize="0"/>
          <p:nvPr/>
        </p:nvPicPr>
        <p:blipFill>
          <a:blip r:embed="rId7">
            <a:alphaModFix/>
          </a:blip>
          <a:stretch>
            <a:fillRect/>
          </a:stretch>
        </p:blipFill>
        <p:spPr>
          <a:xfrm>
            <a:off x="6857100" y="1029550"/>
            <a:ext cx="1849500" cy="3918848"/>
          </a:xfrm>
          <a:prstGeom prst="rect">
            <a:avLst/>
          </a:prstGeom>
          <a:noFill/>
          <a:ln>
            <a:noFill/>
          </a:ln>
        </p:spPr>
      </p:pic>
      <p:pic>
        <p:nvPicPr>
          <p:cNvPr id="316" name="Google Shape;316;p33"/>
          <p:cNvPicPr preferRelativeResize="0"/>
          <p:nvPr/>
        </p:nvPicPr>
        <p:blipFill>
          <a:blip r:embed="rId8">
            <a:alphaModFix/>
          </a:blip>
          <a:stretch>
            <a:fillRect/>
          </a:stretch>
        </p:blipFill>
        <p:spPr>
          <a:xfrm>
            <a:off x="8706600" y="1029550"/>
            <a:ext cx="2146277" cy="38204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p34"/>
          <p:cNvSpPr txBox="1"/>
          <p:nvPr>
            <p:ph type="title"/>
          </p:nvPr>
        </p:nvSpPr>
        <p:spPr>
          <a:xfrm>
            <a:off x="836663" y="185357"/>
            <a:ext cx="10515600" cy="94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IN">
                <a:latin typeface="Times New Roman"/>
                <a:ea typeface="Times New Roman"/>
                <a:cs typeface="Times New Roman"/>
                <a:sym typeface="Times New Roman"/>
              </a:rPr>
              <a:t>Front-end(Mobile application)</a:t>
            </a:r>
            <a:endParaRPr>
              <a:latin typeface="Times New Roman"/>
              <a:ea typeface="Times New Roman"/>
              <a:cs typeface="Times New Roman"/>
              <a:sym typeface="Times New Roman"/>
            </a:endParaRPr>
          </a:p>
        </p:txBody>
      </p:sp>
      <p:pic>
        <p:nvPicPr>
          <p:cNvPr id="322" name="Google Shape;322;p34"/>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323" name="Google Shape;323;p34"/>
          <p:cNvSpPr txBox="1"/>
          <p:nvPr/>
        </p:nvSpPr>
        <p:spPr>
          <a:xfrm>
            <a:off x="2419625" y="596735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22. NPK Page</a:t>
            </a:r>
            <a:endParaRPr sz="2000">
              <a:solidFill>
                <a:schemeClr val="dk1"/>
              </a:solidFill>
              <a:latin typeface="Times New Roman"/>
              <a:ea typeface="Times New Roman"/>
              <a:cs typeface="Times New Roman"/>
              <a:sym typeface="Times New Roman"/>
            </a:endParaRPr>
          </a:p>
        </p:txBody>
      </p:sp>
      <p:pic>
        <p:nvPicPr>
          <p:cNvPr id="324" name="Google Shape;324;p34"/>
          <p:cNvPicPr preferRelativeResize="0"/>
          <p:nvPr/>
        </p:nvPicPr>
        <p:blipFill rotWithShape="1">
          <a:blip r:embed="rId4">
            <a:alphaModFix/>
          </a:blip>
          <a:srcRect b="0" l="104910" r="-104910" t="0"/>
          <a:stretch/>
        </p:blipFill>
        <p:spPr>
          <a:xfrm>
            <a:off x="4621725" y="1136750"/>
            <a:ext cx="2200201" cy="4415452"/>
          </a:xfrm>
          <a:prstGeom prst="rect">
            <a:avLst/>
          </a:prstGeom>
          <a:noFill/>
          <a:ln>
            <a:noFill/>
          </a:ln>
        </p:spPr>
      </p:pic>
      <p:sp>
        <p:nvSpPr>
          <p:cNvPr id="325" name="Google Shape;325;p34"/>
          <p:cNvSpPr txBox="1"/>
          <p:nvPr/>
        </p:nvSpPr>
        <p:spPr>
          <a:xfrm>
            <a:off x="6927900" y="1652250"/>
            <a:ext cx="49599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This is the NPK Page, which uses firebase database. It gets the data from the firebase database. All the NPK values gets updated from the sensor to the database and then they can view it here.</a:t>
            </a:r>
            <a:endParaRPr sz="2000">
              <a:solidFill>
                <a:schemeClr val="dk1"/>
              </a:solidFill>
              <a:latin typeface="Times New Roman"/>
              <a:ea typeface="Times New Roman"/>
              <a:cs typeface="Times New Roman"/>
              <a:sym typeface="Times New Roman"/>
            </a:endParaRPr>
          </a:p>
        </p:txBody>
      </p:sp>
      <p:pic>
        <p:nvPicPr>
          <p:cNvPr id="326" name="Google Shape;326;p34"/>
          <p:cNvPicPr preferRelativeResize="0"/>
          <p:nvPr/>
        </p:nvPicPr>
        <p:blipFill>
          <a:blip r:embed="rId5">
            <a:alphaModFix/>
          </a:blip>
          <a:stretch>
            <a:fillRect/>
          </a:stretch>
        </p:blipFill>
        <p:spPr>
          <a:xfrm>
            <a:off x="584762" y="1551900"/>
            <a:ext cx="2037401" cy="4415452"/>
          </a:xfrm>
          <a:prstGeom prst="rect">
            <a:avLst/>
          </a:prstGeom>
          <a:noFill/>
          <a:ln>
            <a:noFill/>
          </a:ln>
        </p:spPr>
      </p:pic>
      <p:pic>
        <p:nvPicPr>
          <p:cNvPr id="327" name="Google Shape;327;p34"/>
          <p:cNvPicPr preferRelativeResize="0"/>
          <p:nvPr/>
        </p:nvPicPr>
        <p:blipFill>
          <a:blip r:embed="rId4">
            <a:alphaModFix/>
          </a:blip>
          <a:stretch>
            <a:fillRect/>
          </a:stretch>
        </p:blipFill>
        <p:spPr>
          <a:xfrm>
            <a:off x="2622175" y="1551900"/>
            <a:ext cx="2037403" cy="4415452"/>
          </a:xfrm>
          <a:prstGeom prst="rect">
            <a:avLst/>
          </a:prstGeom>
          <a:noFill/>
          <a:ln>
            <a:noFill/>
          </a:ln>
        </p:spPr>
      </p:pic>
      <p:pic>
        <p:nvPicPr>
          <p:cNvPr id="328" name="Google Shape;328;p34"/>
          <p:cNvPicPr preferRelativeResize="0"/>
          <p:nvPr/>
        </p:nvPicPr>
        <p:blipFill>
          <a:blip r:embed="rId6">
            <a:alphaModFix/>
          </a:blip>
          <a:stretch>
            <a:fillRect/>
          </a:stretch>
        </p:blipFill>
        <p:spPr>
          <a:xfrm>
            <a:off x="4659575" y="1569341"/>
            <a:ext cx="2021301" cy="43805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35"/>
          <p:cNvSpPr txBox="1"/>
          <p:nvPr>
            <p:ph type="title"/>
          </p:nvPr>
        </p:nvSpPr>
        <p:spPr>
          <a:xfrm>
            <a:off x="836663" y="185357"/>
            <a:ext cx="10515600" cy="9426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IN">
                <a:latin typeface="Times New Roman"/>
                <a:ea typeface="Times New Roman"/>
                <a:cs typeface="Times New Roman"/>
                <a:sym typeface="Times New Roman"/>
              </a:rPr>
              <a:t>Front-end(Mobile application)</a:t>
            </a:r>
            <a:endParaRPr>
              <a:latin typeface="Times New Roman"/>
              <a:ea typeface="Times New Roman"/>
              <a:cs typeface="Times New Roman"/>
              <a:sym typeface="Times New Roman"/>
            </a:endParaRPr>
          </a:p>
        </p:txBody>
      </p:sp>
      <p:pic>
        <p:nvPicPr>
          <p:cNvPr id="334" name="Google Shape;334;p35"/>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335" name="Google Shape;335;p35"/>
          <p:cNvSpPr txBox="1"/>
          <p:nvPr/>
        </p:nvSpPr>
        <p:spPr>
          <a:xfrm>
            <a:off x="1381800" y="5967350"/>
            <a:ext cx="31131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23. Ph/Rainfall Page</a:t>
            </a:r>
            <a:endParaRPr sz="2000">
              <a:solidFill>
                <a:schemeClr val="dk1"/>
              </a:solidFill>
              <a:latin typeface="Times New Roman"/>
              <a:ea typeface="Times New Roman"/>
              <a:cs typeface="Times New Roman"/>
              <a:sym typeface="Times New Roman"/>
            </a:endParaRPr>
          </a:p>
        </p:txBody>
      </p:sp>
      <p:pic>
        <p:nvPicPr>
          <p:cNvPr id="336" name="Google Shape;336;p35"/>
          <p:cNvPicPr preferRelativeResize="0"/>
          <p:nvPr/>
        </p:nvPicPr>
        <p:blipFill rotWithShape="1">
          <a:blip r:embed="rId4">
            <a:alphaModFix/>
          </a:blip>
          <a:srcRect b="0" l="104910" r="-104910" t="0"/>
          <a:stretch/>
        </p:blipFill>
        <p:spPr>
          <a:xfrm>
            <a:off x="4621725" y="1136750"/>
            <a:ext cx="2200201" cy="4415452"/>
          </a:xfrm>
          <a:prstGeom prst="rect">
            <a:avLst/>
          </a:prstGeom>
          <a:noFill/>
          <a:ln>
            <a:noFill/>
          </a:ln>
        </p:spPr>
      </p:pic>
      <p:sp>
        <p:nvSpPr>
          <p:cNvPr id="337" name="Google Shape;337;p35"/>
          <p:cNvSpPr txBox="1"/>
          <p:nvPr/>
        </p:nvSpPr>
        <p:spPr>
          <a:xfrm>
            <a:off x="5076050" y="2482525"/>
            <a:ext cx="6791700" cy="3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This is the Ph Page and Rain page, which uses firebase database.</a:t>
            </a:r>
            <a:r>
              <a:rPr lang="en-IN" sz="2000">
                <a:solidFill>
                  <a:schemeClr val="dk1"/>
                </a:solidFill>
                <a:latin typeface="Times New Roman"/>
                <a:ea typeface="Times New Roman"/>
                <a:cs typeface="Times New Roman"/>
                <a:sym typeface="Times New Roman"/>
              </a:rPr>
              <a:t> It gets the data from the firebase database. All the ph and rain sensor values gets updated from the sensor to the database and then they can view it here.</a:t>
            </a:r>
            <a:endParaRPr sz="2000">
              <a:solidFill>
                <a:schemeClr val="dk1"/>
              </a:solidFill>
              <a:latin typeface="Times New Roman"/>
              <a:ea typeface="Times New Roman"/>
              <a:cs typeface="Times New Roman"/>
              <a:sym typeface="Times New Roman"/>
            </a:endParaRPr>
          </a:p>
        </p:txBody>
      </p:sp>
      <p:pic>
        <p:nvPicPr>
          <p:cNvPr id="338" name="Google Shape;338;p35"/>
          <p:cNvPicPr preferRelativeResize="0"/>
          <p:nvPr/>
        </p:nvPicPr>
        <p:blipFill>
          <a:blip r:embed="rId5">
            <a:alphaModFix/>
          </a:blip>
          <a:stretch>
            <a:fillRect/>
          </a:stretch>
        </p:blipFill>
        <p:spPr>
          <a:xfrm>
            <a:off x="627788" y="1551900"/>
            <a:ext cx="2037403" cy="4415452"/>
          </a:xfrm>
          <a:prstGeom prst="rect">
            <a:avLst/>
          </a:prstGeom>
          <a:noFill/>
          <a:ln>
            <a:noFill/>
          </a:ln>
        </p:spPr>
      </p:pic>
      <p:pic>
        <p:nvPicPr>
          <p:cNvPr id="339" name="Google Shape;339;p35"/>
          <p:cNvPicPr preferRelativeResize="0"/>
          <p:nvPr/>
        </p:nvPicPr>
        <p:blipFill>
          <a:blip r:embed="rId6">
            <a:alphaModFix/>
          </a:blip>
          <a:stretch>
            <a:fillRect/>
          </a:stretch>
        </p:blipFill>
        <p:spPr>
          <a:xfrm>
            <a:off x="2701738" y="1551900"/>
            <a:ext cx="2084774" cy="44154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630625" y="-1403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Predictions</a:t>
            </a:r>
            <a:endParaRPr>
              <a:latin typeface="Times New Roman"/>
              <a:ea typeface="Times New Roman"/>
              <a:cs typeface="Times New Roman"/>
              <a:sym typeface="Times New Roman"/>
            </a:endParaRPr>
          </a:p>
        </p:txBody>
      </p:sp>
      <p:pic>
        <p:nvPicPr>
          <p:cNvPr id="346" name="Google Shape;346;p36"/>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pic>
        <p:nvPicPr>
          <p:cNvPr id="347" name="Google Shape;347;p36"/>
          <p:cNvPicPr preferRelativeResize="0"/>
          <p:nvPr/>
        </p:nvPicPr>
        <p:blipFill>
          <a:blip r:embed="rId4">
            <a:alphaModFix/>
          </a:blip>
          <a:stretch>
            <a:fillRect/>
          </a:stretch>
        </p:blipFill>
        <p:spPr>
          <a:xfrm>
            <a:off x="630625" y="965937"/>
            <a:ext cx="2914621" cy="5188127"/>
          </a:xfrm>
          <a:prstGeom prst="rect">
            <a:avLst/>
          </a:prstGeom>
          <a:noFill/>
          <a:ln>
            <a:noFill/>
          </a:ln>
        </p:spPr>
      </p:pic>
      <p:sp>
        <p:nvSpPr>
          <p:cNvPr id="348" name="Google Shape;348;p36"/>
          <p:cNvSpPr txBox="1"/>
          <p:nvPr/>
        </p:nvSpPr>
        <p:spPr>
          <a:xfrm>
            <a:off x="6886050" y="1534100"/>
            <a:ext cx="4491600" cy="4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9" name="Google Shape;349;p36"/>
          <p:cNvSpPr txBox="1"/>
          <p:nvPr/>
        </p:nvSpPr>
        <p:spPr>
          <a:xfrm>
            <a:off x="6886050" y="1102350"/>
            <a:ext cx="4491600" cy="4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50" name="Google Shape;350;p36"/>
          <p:cNvSpPr txBox="1"/>
          <p:nvPr/>
        </p:nvSpPr>
        <p:spPr>
          <a:xfrm>
            <a:off x="6670175" y="1799775"/>
            <a:ext cx="5338500" cy="51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Here is where we get all the predicted values from the database, here it selects the region. Then it runs the particular model for the region and then pushes the predicted value. Next the user has to confirm the crop. Then it goes to the daily work of saying the </a:t>
            </a:r>
            <a:r>
              <a:rPr lang="en-IN" sz="2000">
                <a:solidFill>
                  <a:schemeClr val="dk1"/>
                </a:solidFill>
                <a:latin typeface="Times New Roman"/>
                <a:ea typeface="Times New Roman"/>
                <a:cs typeface="Times New Roman"/>
                <a:sym typeface="Times New Roman"/>
              </a:rPr>
              <a:t>differences</a:t>
            </a:r>
            <a:r>
              <a:rPr lang="en-IN" sz="2000">
                <a:solidFill>
                  <a:schemeClr val="dk1"/>
                </a:solidFill>
                <a:latin typeface="Times New Roman"/>
                <a:ea typeface="Times New Roman"/>
                <a:cs typeface="Times New Roman"/>
                <a:sym typeface="Times New Roman"/>
              </a:rPr>
              <a:t> in NPK and temperature forecast. We have the optimal value of NPK for all the crops.</a:t>
            </a:r>
            <a:endParaRPr sz="2800">
              <a:solidFill>
                <a:schemeClr val="dk1"/>
              </a:solidFill>
              <a:latin typeface="Calibri"/>
              <a:ea typeface="Calibri"/>
              <a:cs typeface="Calibri"/>
              <a:sym typeface="Calibri"/>
            </a:endParaRPr>
          </a:p>
        </p:txBody>
      </p:sp>
      <p:sp>
        <p:nvSpPr>
          <p:cNvPr id="351" name="Google Shape;351;p36"/>
          <p:cNvSpPr txBox="1"/>
          <p:nvPr/>
        </p:nvSpPr>
        <p:spPr>
          <a:xfrm>
            <a:off x="1671975" y="6341350"/>
            <a:ext cx="48405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24. Predicted results</a:t>
            </a:r>
            <a:endParaRPr sz="2000">
              <a:solidFill>
                <a:schemeClr val="dk1"/>
              </a:solidFill>
              <a:latin typeface="Times New Roman"/>
              <a:ea typeface="Times New Roman"/>
              <a:cs typeface="Times New Roman"/>
              <a:sym typeface="Times New Roman"/>
            </a:endParaRPr>
          </a:p>
        </p:txBody>
      </p:sp>
      <p:pic>
        <p:nvPicPr>
          <p:cNvPr id="352" name="Google Shape;352;p36"/>
          <p:cNvPicPr preferRelativeResize="0"/>
          <p:nvPr/>
        </p:nvPicPr>
        <p:blipFill>
          <a:blip r:embed="rId5">
            <a:alphaModFix/>
          </a:blip>
          <a:stretch>
            <a:fillRect/>
          </a:stretch>
        </p:blipFill>
        <p:spPr>
          <a:xfrm>
            <a:off x="3545250" y="965925"/>
            <a:ext cx="2867525" cy="513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Hardware Components</a:t>
            </a:r>
            <a:endParaRPr>
              <a:latin typeface="Times New Roman"/>
              <a:ea typeface="Times New Roman"/>
              <a:cs typeface="Times New Roman"/>
              <a:sym typeface="Times New Roman"/>
            </a:endParaRPr>
          </a:p>
        </p:txBody>
      </p:sp>
      <p:pic>
        <p:nvPicPr>
          <p:cNvPr id="359" name="Google Shape;359;p37"/>
          <p:cNvPicPr preferRelativeResize="0"/>
          <p:nvPr/>
        </p:nvPicPr>
        <p:blipFill>
          <a:blip r:embed="rId3">
            <a:alphaModFix/>
          </a:blip>
          <a:stretch>
            <a:fillRect/>
          </a:stretch>
        </p:blipFill>
        <p:spPr>
          <a:xfrm>
            <a:off x="8483724" y="1454975"/>
            <a:ext cx="3078650" cy="4862376"/>
          </a:xfrm>
          <a:prstGeom prst="rect">
            <a:avLst/>
          </a:prstGeom>
          <a:noFill/>
          <a:ln>
            <a:noFill/>
          </a:ln>
        </p:spPr>
      </p:pic>
      <p:pic>
        <p:nvPicPr>
          <p:cNvPr id="360" name="Google Shape;360;p37"/>
          <p:cNvPicPr preferRelativeResize="0"/>
          <p:nvPr/>
        </p:nvPicPr>
        <p:blipFill>
          <a:blip r:embed="rId4">
            <a:alphaModFix/>
          </a:blip>
          <a:stretch>
            <a:fillRect/>
          </a:stretch>
        </p:blipFill>
        <p:spPr>
          <a:xfrm>
            <a:off x="315525" y="3028875"/>
            <a:ext cx="4166452" cy="2795875"/>
          </a:xfrm>
          <a:prstGeom prst="rect">
            <a:avLst/>
          </a:prstGeom>
          <a:noFill/>
          <a:ln>
            <a:noFill/>
          </a:ln>
        </p:spPr>
      </p:pic>
      <p:pic>
        <p:nvPicPr>
          <p:cNvPr id="361" name="Google Shape;361;p37"/>
          <p:cNvPicPr preferRelativeResize="0"/>
          <p:nvPr/>
        </p:nvPicPr>
        <p:blipFill>
          <a:blip r:embed="rId5">
            <a:alphaModFix/>
          </a:blip>
          <a:stretch>
            <a:fillRect/>
          </a:stretch>
        </p:blipFill>
        <p:spPr>
          <a:xfrm>
            <a:off x="5115350" y="1454975"/>
            <a:ext cx="2735086" cy="4862376"/>
          </a:xfrm>
          <a:prstGeom prst="rect">
            <a:avLst/>
          </a:prstGeom>
          <a:noFill/>
          <a:ln>
            <a:noFill/>
          </a:ln>
        </p:spPr>
      </p:pic>
      <p:sp>
        <p:nvSpPr>
          <p:cNvPr id="362" name="Google Shape;362;p37"/>
          <p:cNvSpPr txBox="1"/>
          <p:nvPr/>
        </p:nvSpPr>
        <p:spPr>
          <a:xfrm>
            <a:off x="315525" y="5824750"/>
            <a:ext cx="4315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Fig 25.NPK values monitoring </a:t>
            </a:r>
            <a:endParaRPr sz="2800">
              <a:solidFill>
                <a:schemeClr val="dk1"/>
              </a:solidFill>
              <a:latin typeface="Calibri"/>
              <a:ea typeface="Calibri"/>
              <a:cs typeface="Calibri"/>
              <a:sym typeface="Calibri"/>
            </a:endParaRPr>
          </a:p>
        </p:txBody>
      </p:sp>
      <p:sp>
        <p:nvSpPr>
          <p:cNvPr id="363" name="Google Shape;363;p37"/>
          <p:cNvSpPr txBox="1"/>
          <p:nvPr/>
        </p:nvSpPr>
        <p:spPr>
          <a:xfrm>
            <a:off x="5023088" y="6317350"/>
            <a:ext cx="2919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Fig 26. NPK sensor</a:t>
            </a:r>
            <a:endParaRPr sz="2800">
              <a:solidFill>
                <a:schemeClr val="dk1"/>
              </a:solidFill>
              <a:latin typeface="Calibri"/>
              <a:ea typeface="Calibri"/>
              <a:cs typeface="Calibri"/>
              <a:sym typeface="Calibri"/>
            </a:endParaRPr>
          </a:p>
        </p:txBody>
      </p:sp>
      <p:sp>
        <p:nvSpPr>
          <p:cNvPr id="364" name="Google Shape;364;p37"/>
          <p:cNvSpPr txBox="1"/>
          <p:nvPr/>
        </p:nvSpPr>
        <p:spPr>
          <a:xfrm>
            <a:off x="8483725" y="6317350"/>
            <a:ext cx="3078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Fig 27. Microcontroller</a:t>
            </a:r>
            <a:endParaRPr sz="2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ph type="title"/>
          </p:nvPr>
        </p:nvSpPr>
        <p:spPr>
          <a:xfrm>
            <a:off x="838200" y="126300"/>
            <a:ext cx="10515600" cy="98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Logged Values from the sensor</a:t>
            </a:r>
            <a:endParaRPr>
              <a:latin typeface="Times New Roman"/>
              <a:ea typeface="Times New Roman"/>
              <a:cs typeface="Times New Roman"/>
              <a:sym typeface="Times New Roman"/>
            </a:endParaRPr>
          </a:p>
        </p:txBody>
      </p:sp>
      <p:sp>
        <p:nvSpPr>
          <p:cNvPr id="371" name="Google Shape;371;p38"/>
          <p:cNvSpPr txBox="1"/>
          <p:nvPr>
            <p:ph idx="1" type="body"/>
          </p:nvPr>
        </p:nvSpPr>
        <p:spPr>
          <a:xfrm>
            <a:off x="838200" y="1194650"/>
            <a:ext cx="10515600" cy="49578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a:t>
            </a:r>
            <a:r>
              <a:rPr lang="en-IN" sz="1700">
                <a:latin typeface="Times New Roman"/>
                <a:ea typeface="Times New Roman"/>
                <a:cs typeface="Times New Roman"/>
                <a:sym typeface="Times New Roman"/>
              </a:rPr>
              <a:t>7:24:30.963 -&gt; Nitrogen: 75 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07:24:30.963 -&gt; Phosphorous: 46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07:24:30.963 -&gt; Potassium: 35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07:24:33.494 -&gt; Nitrogen: 72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07:24:33.494 -&gt; Phosphorous: 47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07:24:33.494 -&gt; Potassium: 38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07:24:36.021 -&gt; Nitrogen: 71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07:24:36.021 -&gt; Phosphorous: 59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07:24:36.068 -&gt; Potassium: 44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07:24:38.545 -&gt; Nitrogen: 86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07:24:38.545 -&gt; Phosphorous: 53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Clr>
                <a:schemeClr val="dk1"/>
              </a:buClr>
              <a:buSzPts val="275"/>
              <a:buFont typeface="Arial"/>
              <a:buNone/>
            </a:pPr>
            <a:r>
              <a:rPr lang="en-IN" sz="1700">
                <a:latin typeface="Times New Roman"/>
                <a:ea typeface="Times New Roman"/>
                <a:cs typeface="Times New Roman"/>
                <a:sym typeface="Times New Roman"/>
              </a:rPr>
              <a:t>07:24:38.591 -&gt; Potassium: 41 </a:t>
            </a:r>
            <a:r>
              <a:rPr lang="en-IN" sz="1700">
                <a:latin typeface="Times New Roman"/>
                <a:ea typeface="Times New Roman"/>
                <a:cs typeface="Times New Roman"/>
                <a:sym typeface="Times New Roman"/>
              </a:rPr>
              <a:t>kg/ha</a:t>
            </a:r>
            <a:endParaRPr sz="1700">
              <a:latin typeface="Times New Roman"/>
              <a:ea typeface="Times New Roman"/>
              <a:cs typeface="Times New Roman"/>
              <a:sym typeface="Times New Roman"/>
            </a:endParaRPr>
          </a:p>
          <a:p>
            <a:pPr indent="0" lvl="0" marL="0" rtl="0" algn="l">
              <a:lnSpc>
                <a:spcPct val="80000"/>
              </a:lnSpc>
              <a:spcBef>
                <a:spcPts val="1000"/>
              </a:spcBef>
              <a:spcAft>
                <a:spcPts val="0"/>
              </a:spcAft>
              <a:buSzPts val="275"/>
              <a:buNone/>
            </a:pPr>
            <a:r>
              <a:t/>
            </a:r>
            <a:endParaRPr sz="13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9"/>
          <p:cNvPicPr preferRelativeResize="0"/>
          <p:nvPr/>
        </p:nvPicPr>
        <p:blipFill>
          <a:blip r:embed="rId3">
            <a:alphaModFix/>
          </a:blip>
          <a:stretch>
            <a:fillRect/>
          </a:stretch>
        </p:blipFill>
        <p:spPr>
          <a:xfrm>
            <a:off x="9102775" y="1314400"/>
            <a:ext cx="2296601" cy="4979076"/>
          </a:xfrm>
          <a:prstGeom prst="rect">
            <a:avLst/>
          </a:prstGeom>
          <a:noFill/>
          <a:ln>
            <a:noFill/>
          </a:ln>
        </p:spPr>
      </p:pic>
      <p:pic>
        <p:nvPicPr>
          <p:cNvPr id="378" name="Google Shape;378;p39"/>
          <p:cNvPicPr preferRelativeResize="0"/>
          <p:nvPr/>
        </p:nvPicPr>
        <p:blipFill rotWithShape="1">
          <a:blip r:embed="rId4">
            <a:alphaModFix/>
          </a:blip>
          <a:srcRect b="14769" l="0" r="0" t="-14769"/>
          <a:stretch/>
        </p:blipFill>
        <p:spPr>
          <a:xfrm>
            <a:off x="802050" y="764200"/>
            <a:ext cx="7234373" cy="5529276"/>
          </a:xfrm>
          <a:prstGeom prst="rect">
            <a:avLst/>
          </a:prstGeom>
          <a:noFill/>
          <a:ln>
            <a:noFill/>
          </a:ln>
        </p:spPr>
      </p:pic>
      <p:sp>
        <p:nvSpPr>
          <p:cNvPr id="379" name="Google Shape;379;p39"/>
          <p:cNvSpPr txBox="1"/>
          <p:nvPr/>
        </p:nvSpPr>
        <p:spPr>
          <a:xfrm>
            <a:off x="673350" y="0"/>
            <a:ext cx="108453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4400">
                <a:solidFill>
                  <a:schemeClr val="dk1"/>
                </a:solidFill>
                <a:latin typeface="Times New Roman"/>
                <a:ea typeface="Times New Roman"/>
                <a:cs typeface="Times New Roman"/>
                <a:sym typeface="Times New Roman"/>
              </a:rPr>
              <a:t>Data syncing from database to App :Nitrogen</a:t>
            </a:r>
            <a:endParaRPr sz="4400">
              <a:solidFill>
                <a:schemeClr val="dk1"/>
              </a:solidFill>
              <a:latin typeface="Times New Roman"/>
              <a:ea typeface="Times New Roman"/>
              <a:cs typeface="Times New Roman"/>
              <a:sym typeface="Times New Roman"/>
            </a:endParaRPr>
          </a:p>
        </p:txBody>
      </p:sp>
      <p:sp>
        <p:nvSpPr>
          <p:cNvPr id="380" name="Google Shape;380;p39"/>
          <p:cNvSpPr txBox="1"/>
          <p:nvPr/>
        </p:nvSpPr>
        <p:spPr>
          <a:xfrm>
            <a:off x="1701125" y="6601250"/>
            <a:ext cx="5520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Fig 28.NPK values monitoring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81" name="Google Shape;381;p39"/>
          <p:cNvSpPr txBox="1"/>
          <p:nvPr/>
        </p:nvSpPr>
        <p:spPr>
          <a:xfrm>
            <a:off x="9099825" y="645480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29. NPK Page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0"/>
          <p:cNvPicPr preferRelativeResize="0"/>
          <p:nvPr/>
        </p:nvPicPr>
        <p:blipFill rotWithShape="1">
          <a:blip r:embed="rId3">
            <a:alphaModFix/>
          </a:blip>
          <a:srcRect b="14769" l="0" r="0" t="-14769"/>
          <a:stretch/>
        </p:blipFill>
        <p:spPr>
          <a:xfrm>
            <a:off x="927500" y="664363"/>
            <a:ext cx="7234373" cy="5529276"/>
          </a:xfrm>
          <a:prstGeom prst="rect">
            <a:avLst/>
          </a:prstGeom>
          <a:noFill/>
          <a:ln>
            <a:noFill/>
          </a:ln>
        </p:spPr>
      </p:pic>
      <p:pic>
        <p:nvPicPr>
          <p:cNvPr id="388" name="Google Shape;388;p40"/>
          <p:cNvPicPr preferRelativeResize="0"/>
          <p:nvPr/>
        </p:nvPicPr>
        <p:blipFill>
          <a:blip r:embed="rId4">
            <a:alphaModFix/>
          </a:blip>
          <a:stretch>
            <a:fillRect/>
          </a:stretch>
        </p:blipFill>
        <p:spPr>
          <a:xfrm>
            <a:off x="9043778" y="1145000"/>
            <a:ext cx="2106975" cy="4568000"/>
          </a:xfrm>
          <a:prstGeom prst="rect">
            <a:avLst/>
          </a:prstGeom>
          <a:noFill/>
          <a:ln>
            <a:noFill/>
          </a:ln>
        </p:spPr>
      </p:pic>
      <p:sp>
        <p:nvSpPr>
          <p:cNvPr id="389" name="Google Shape;389;p40"/>
          <p:cNvSpPr txBox="1"/>
          <p:nvPr/>
        </p:nvSpPr>
        <p:spPr>
          <a:xfrm>
            <a:off x="342075" y="201075"/>
            <a:ext cx="11374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IN" sz="4400">
                <a:solidFill>
                  <a:schemeClr val="dk1"/>
                </a:solidFill>
                <a:latin typeface="Times New Roman"/>
                <a:ea typeface="Times New Roman"/>
                <a:cs typeface="Times New Roman"/>
                <a:sym typeface="Times New Roman"/>
              </a:rPr>
              <a:t>Data syncing from database to App :Phosphorous</a:t>
            </a:r>
            <a:endParaRPr sz="4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90" name="Google Shape;390;p40"/>
          <p:cNvSpPr txBox="1"/>
          <p:nvPr/>
        </p:nvSpPr>
        <p:spPr>
          <a:xfrm>
            <a:off x="1979688" y="6365400"/>
            <a:ext cx="513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solidFill>
                  <a:schemeClr val="dk1"/>
                </a:solidFill>
                <a:latin typeface="Times New Roman"/>
                <a:ea typeface="Times New Roman"/>
                <a:cs typeface="Times New Roman"/>
                <a:sym typeface="Times New Roman"/>
              </a:rPr>
              <a:t>Fig 30.NPK values monitoring </a:t>
            </a:r>
            <a:endParaRPr sz="2800">
              <a:solidFill>
                <a:schemeClr val="dk1"/>
              </a:solidFill>
              <a:latin typeface="Calibri"/>
              <a:ea typeface="Calibri"/>
              <a:cs typeface="Calibri"/>
              <a:sym typeface="Calibri"/>
            </a:endParaRPr>
          </a:p>
        </p:txBody>
      </p:sp>
      <p:sp>
        <p:nvSpPr>
          <p:cNvPr id="391" name="Google Shape;391;p40"/>
          <p:cNvSpPr txBox="1"/>
          <p:nvPr/>
        </p:nvSpPr>
        <p:spPr>
          <a:xfrm>
            <a:off x="8946013" y="605100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31. NPK Page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1"/>
          <p:cNvPicPr preferRelativeResize="0"/>
          <p:nvPr/>
        </p:nvPicPr>
        <p:blipFill rotWithShape="1">
          <a:blip r:embed="rId3">
            <a:alphaModFix/>
          </a:blip>
          <a:srcRect b="14769" l="0" r="0" t="-14769"/>
          <a:stretch/>
        </p:blipFill>
        <p:spPr>
          <a:xfrm>
            <a:off x="927500" y="664363"/>
            <a:ext cx="7234373" cy="5529276"/>
          </a:xfrm>
          <a:prstGeom prst="rect">
            <a:avLst/>
          </a:prstGeom>
          <a:noFill/>
          <a:ln>
            <a:noFill/>
          </a:ln>
        </p:spPr>
      </p:pic>
      <p:pic>
        <p:nvPicPr>
          <p:cNvPr id="398" name="Google Shape;398;p41"/>
          <p:cNvPicPr preferRelativeResize="0"/>
          <p:nvPr/>
        </p:nvPicPr>
        <p:blipFill>
          <a:blip r:embed="rId4">
            <a:alphaModFix/>
          </a:blip>
          <a:stretch>
            <a:fillRect/>
          </a:stretch>
        </p:blipFill>
        <p:spPr>
          <a:xfrm>
            <a:off x="8906500" y="1417300"/>
            <a:ext cx="2203076" cy="4776352"/>
          </a:xfrm>
          <a:prstGeom prst="rect">
            <a:avLst/>
          </a:prstGeom>
          <a:noFill/>
          <a:ln>
            <a:noFill/>
          </a:ln>
        </p:spPr>
      </p:pic>
      <p:sp>
        <p:nvSpPr>
          <p:cNvPr id="399" name="Google Shape;399;p41"/>
          <p:cNvSpPr txBox="1"/>
          <p:nvPr/>
        </p:nvSpPr>
        <p:spPr>
          <a:xfrm>
            <a:off x="441300" y="307775"/>
            <a:ext cx="117507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4400">
                <a:solidFill>
                  <a:schemeClr val="dk1"/>
                </a:solidFill>
                <a:latin typeface="Times New Roman"/>
                <a:ea typeface="Times New Roman"/>
                <a:cs typeface="Times New Roman"/>
                <a:sym typeface="Times New Roman"/>
              </a:rPr>
              <a:t>Data syncing from database to App :Potassium</a:t>
            </a:r>
            <a:endParaRPr sz="4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00" name="Google Shape;400;p41"/>
          <p:cNvSpPr txBox="1"/>
          <p:nvPr/>
        </p:nvSpPr>
        <p:spPr>
          <a:xfrm>
            <a:off x="2115588" y="6365400"/>
            <a:ext cx="4858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solidFill>
                  <a:schemeClr val="dk1"/>
                </a:solidFill>
                <a:latin typeface="Times New Roman"/>
                <a:ea typeface="Times New Roman"/>
                <a:cs typeface="Times New Roman"/>
                <a:sym typeface="Times New Roman"/>
              </a:rPr>
              <a:t>Fig 32.NPK values monitoring </a:t>
            </a:r>
            <a:endParaRPr sz="2800">
              <a:solidFill>
                <a:schemeClr val="dk1"/>
              </a:solidFill>
              <a:latin typeface="Calibri"/>
              <a:ea typeface="Calibri"/>
              <a:cs typeface="Calibri"/>
              <a:sym typeface="Calibri"/>
            </a:endParaRPr>
          </a:p>
        </p:txBody>
      </p:sp>
      <p:sp>
        <p:nvSpPr>
          <p:cNvPr id="401" name="Google Shape;401;p41"/>
          <p:cNvSpPr txBox="1"/>
          <p:nvPr/>
        </p:nvSpPr>
        <p:spPr>
          <a:xfrm>
            <a:off x="8856788" y="6410100"/>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33. NPK Page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838200" y="302034"/>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Motivation &amp; Objectives of the work</a:t>
            </a:r>
            <a:endParaRPr>
              <a:latin typeface="Times New Roman"/>
              <a:ea typeface="Times New Roman"/>
              <a:cs typeface="Times New Roman"/>
              <a:sym typeface="Times New Roman"/>
            </a:endParaRPr>
          </a:p>
        </p:txBody>
      </p:sp>
      <p:pic>
        <p:nvPicPr>
          <p:cNvPr id="108" name="Google Shape;108;p15"/>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descr="Uttar Pradesh: Fresh Trouble For Paddy Farmers As Rain Damages Ripened Crop" id="109" name="Google Shape;109;p15"/>
          <p:cNvSpPr/>
          <p:nvPr/>
        </p:nvSpPr>
        <p:spPr>
          <a:xfrm>
            <a:off x="5943599" y="1284249"/>
            <a:ext cx="2297151" cy="22971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p15"/>
          <p:cNvSpPr txBox="1"/>
          <p:nvPr/>
        </p:nvSpPr>
        <p:spPr>
          <a:xfrm>
            <a:off x="937750" y="1541000"/>
            <a:ext cx="10999200" cy="48822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Make people practice agriculture. </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To help the food shortage in the upcoming </a:t>
            </a:r>
            <a:r>
              <a:rPr lang="en-IN" sz="2000">
                <a:solidFill>
                  <a:schemeClr val="dk1"/>
                </a:solidFill>
                <a:latin typeface="Times New Roman"/>
                <a:ea typeface="Times New Roman"/>
                <a:cs typeface="Times New Roman"/>
                <a:sym typeface="Times New Roman"/>
              </a:rPr>
              <a:t>years.</a:t>
            </a:r>
            <a:endParaRPr b="0"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chemeClr val="dk1"/>
              </a:buClr>
              <a:buSzPts val="2000"/>
              <a:buFont typeface="Times New Roman"/>
              <a:buChar char="●"/>
            </a:pPr>
            <a:r>
              <a:rPr b="0" i="0" lang="en-IN" sz="2000" u="none" cap="none" strike="noStrike">
                <a:solidFill>
                  <a:schemeClr val="dk1"/>
                </a:solidFill>
                <a:latin typeface="Times New Roman"/>
                <a:ea typeface="Times New Roman"/>
                <a:cs typeface="Times New Roman"/>
                <a:sym typeface="Times New Roman"/>
              </a:rPr>
              <a:t>Practicing agriculture in a healthy way that enhances soil structure and reduces soil erosion.</a:t>
            </a:r>
            <a:endParaRPr b="0" i="0" sz="2000" u="none" cap="none" strike="noStrike">
              <a:solidFill>
                <a:schemeClr val="dk1"/>
              </a:solidFill>
              <a:latin typeface="Times New Roman"/>
              <a:ea typeface="Times New Roman"/>
              <a:cs typeface="Times New Roman"/>
              <a:sym typeface="Times New Roman"/>
            </a:endParaRPr>
          </a:p>
        </p:txBody>
      </p:sp>
      <p:pic>
        <p:nvPicPr>
          <p:cNvPr id="111" name="Google Shape;111;p15"/>
          <p:cNvPicPr preferRelativeResize="0"/>
          <p:nvPr/>
        </p:nvPicPr>
        <p:blipFill rotWithShape="1">
          <a:blip r:embed="rId4">
            <a:alphaModFix/>
          </a:blip>
          <a:srcRect b="0" l="0" r="0" t="0"/>
          <a:stretch/>
        </p:blipFill>
        <p:spPr>
          <a:xfrm>
            <a:off x="4199325" y="3410650"/>
            <a:ext cx="3576376" cy="2297150"/>
          </a:xfrm>
          <a:prstGeom prst="rect">
            <a:avLst/>
          </a:prstGeom>
          <a:noFill/>
          <a:ln>
            <a:noFill/>
          </a:ln>
        </p:spPr>
      </p:pic>
      <p:sp>
        <p:nvSpPr>
          <p:cNvPr id="112" name="Google Shape;112;p15"/>
          <p:cNvSpPr txBox="1"/>
          <p:nvPr/>
        </p:nvSpPr>
        <p:spPr>
          <a:xfrm>
            <a:off x="4505550" y="5769450"/>
            <a:ext cx="3180900" cy="5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Times New Roman"/>
                <a:ea typeface="Times New Roman"/>
                <a:cs typeface="Times New Roman"/>
                <a:sym typeface="Times New Roman"/>
              </a:rPr>
              <a:t>Fig 2. healthy paddy crop</a:t>
            </a:r>
            <a:endParaRPr b="0" i="0" sz="2000" u="none" cap="none" strike="noStrike">
              <a:solidFill>
                <a:schemeClr val="dk1"/>
              </a:solidFill>
              <a:latin typeface="Times New Roman"/>
              <a:ea typeface="Times New Roman"/>
              <a:cs typeface="Times New Roman"/>
              <a:sym typeface="Times New Roman"/>
            </a:endParaRPr>
          </a:p>
        </p:txBody>
      </p:sp>
      <p:sp>
        <p:nvSpPr>
          <p:cNvPr id="113" name="Google Shape;113;p15"/>
          <p:cNvSpPr txBox="1"/>
          <p:nvPr/>
        </p:nvSpPr>
        <p:spPr>
          <a:xfrm>
            <a:off x="8720425" y="6286050"/>
            <a:ext cx="3471600" cy="516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1" lang="en-IN" sz="1200" u="none" cap="none" strike="noStrike">
                <a:solidFill>
                  <a:schemeClr val="dk1"/>
                </a:solidFill>
                <a:latin typeface="Times New Roman"/>
                <a:ea typeface="Times New Roman"/>
                <a:cs typeface="Times New Roman"/>
                <a:sym typeface="Times New Roman"/>
              </a:rPr>
              <a:t>Source:Ministry of Agriculture &amp; Farmers Welfare,Government of India</a:t>
            </a:r>
            <a:endParaRPr b="0" i="1"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42"/>
          <p:cNvPicPr preferRelativeResize="0"/>
          <p:nvPr/>
        </p:nvPicPr>
        <p:blipFill rotWithShape="1">
          <a:blip r:embed="rId3">
            <a:alphaModFix/>
          </a:blip>
          <a:srcRect b="14769" l="0" r="0" t="-14769"/>
          <a:stretch/>
        </p:blipFill>
        <p:spPr>
          <a:xfrm>
            <a:off x="948400" y="201075"/>
            <a:ext cx="7234373" cy="5529276"/>
          </a:xfrm>
          <a:prstGeom prst="rect">
            <a:avLst/>
          </a:prstGeom>
          <a:noFill/>
          <a:ln>
            <a:noFill/>
          </a:ln>
        </p:spPr>
      </p:pic>
      <p:pic>
        <p:nvPicPr>
          <p:cNvPr id="408" name="Google Shape;408;p42"/>
          <p:cNvPicPr preferRelativeResize="0"/>
          <p:nvPr/>
        </p:nvPicPr>
        <p:blipFill>
          <a:blip r:embed="rId4">
            <a:alphaModFix/>
          </a:blip>
          <a:stretch>
            <a:fillRect/>
          </a:stretch>
        </p:blipFill>
        <p:spPr>
          <a:xfrm>
            <a:off x="9093100" y="974025"/>
            <a:ext cx="2264701" cy="4909952"/>
          </a:xfrm>
          <a:prstGeom prst="rect">
            <a:avLst/>
          </a:prstGeom>
          <a:noFill/>
          <a:ln>
            <a:noFill/>
          </a:ln>
        </p:spPr>
      </p:pic>
      <p:sp>
        <p:nvSpPr>
          <p:cNvPr id="409" name="Google Shape;409;p42"/>
          <p:cNvSpPr txBox="1"/>
          <p:nvPr/>
        </p:nvSpPr>
        <p:spPr>
          <a:xfrm>
            <a:off x="404800" y="112125"/>
            <a:ext cx="11583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IN" sz="4400">
                <a:solidFill>
                  <a:schemeClr val="dk1"/>
                </a:solidFill>
                <a:latin typeface="Times New Roman"/>
                <a:ea typeface="Times New Roman"/>
                <a:cs typeface="Times New Roman"/>
                <a:sym typeface="Times New Roman"/>
              </a:rPr>
              <a:t>Data syncing from database to App :Ph value</a:t>
            </a:r>
            <a:endParaRPr sz="4400">
              <a:solidFill>
                <a:schemeClr val="dk1"/>
              </a:solidFill>
              <a:latin typeface="Times New Roman"/>
              <a:ea typeface="Times New Roman"/>
              <a:cs typeface="Times New Roman"/>
              <a:sym typeface="Times New Roman"/>
            </a:endParaRPr>
          </a:p>
        </p:txBody>
      </p:sp>
      <p:sp>
        <p:nvSpPr>
          <p:cNvPr id="410" name="Google Shape;410;p42"/>
          <p:cNvSpPr txBox="1"/>
          <p:nvPr/>
        </p:nvSpPr>
        <p:spPr>
          <a:xfrm>
            <a:off x="1718288" y="6099425"/>
            <a:ext cx="5694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solidFill>
                  <a:schemeClr val="dk1"/>
                </a:solidFill>
                <a:latin typeface="Times New Roman"/>
                <a:ea typeface="Times New Roman"/>
                <a:cs typeface="Times New Roman"/>
                <a:sym typeface="Times New Roman"/>
              </a:rPr>
              <a:t>Fig 34.Ph values monitoring </a:t>
            </a:r>
            <a:endParaRPr sz="2800">
              <a:solidFill>
                <a:schemeClr val="dk1"/>
              </a:solidFill>
              <a:latin typeface="Calibri"/>
              <a:ea typeface="Calibri"/>
              <a:cs typeface="Calibri"/>
              <a:sym typeface="Calibri"/>
            </a:endParaRPr>
          </a:p>
        </p:txBody>
      </p:sp>
      <p:sp>
        <p:nvSpPr>
          <p:cNvPr id="411" name="Google Shape;411;p42"/>
          <p:cNvSpPr txBox="1"/>
          <p:nvPr/>
        </p:nvSpPr>
        <p:spPr>
          <a:xfrm>
            <a:off x="9074200" y="5883975"/>
            <a:ext cx="23025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35. Ph Page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43"/>
          <p:cNvPicPr preferRelativeResize="0"/>
          <p:nvPr/>
        </p:nvPicPr>
        <p:blipFill rotWithShape="1">
          <a:blip r:embed="rId3">
            <a:alphaModFix/>
          </a:blip>
          <a:srcRect b="14769" l="0" r="0" t="-14769"/>
          <a:stretch/>
        </p:blipFill>
        <p:spPr>
          <a:xfrm>
            <a:off x="1032050" y="514700"/>
            <a:ext cx="7234373" cy="5529276"/>
          </a:xfrm>
          <a:prstGeom prst="rect">
            <a:avLst/>
          </a:prstGeom>
          <a:noFill/>
          <a:ln>
            <a:noFill/>
          </a:ln>
        </p:spPr>
      </p:pic>
      <p:pic>
        <p:nvPicPr>
          <p:cNvPr id="418" name="Google Shape;418;p43"/>
          <p:cNvPicPr preferRelativeResize="0"/>
          <p:nvPr/>
        </p:nvPicPr>
        <p:blipFill>
          <a:blip r:embed="rId4">
            <a:alphaModFix/>
          </a:blip>
          <a:stretch>
            <a:fillRect/>
          </a:stretch>
        </p:blipFill>
        <p:spPr>
          <a:xfrm>
            <a:off x="9286053" y="1278988"/>
            <a:ext cx="2197825" cy="4764976"/>
          </a:xfrm>
          <a:prstGeom prst="rect">
            <a:avLst/>
          </a:prstGeom>
          <a:noFill/>
          <a:ln>
            <a:noFill/>
          </a:ln>
        </p:spPr>
      </p:pic>
      <p:sp>
        <p:nvSpPr>
          <p:cNvPr id="419" name="Google Shape;419;p43"/>
          <p:cNvSpPr txBox="1"/>
          <p:nvPr/>
        </p:nvSpPr>
        <p:spPr>
          <a:xfrm>
            <a:off x="629700" y="203225"/>
            <a:ext cx="11562300" cy="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IN" sz="4400">
                <a:solidFill>
                  <a:schemeClr val="dk1"/>
                </a:solidFill>
                <a:latin typeface="Times New Roman"/>
                <a:ea typeface="Times New Roman"/>
                <a:cs typeface="Times New Roman"/>
                <a:sym typeface="Times New Roman"/>
              </a:rPr>
              <a:t>Data syncing from database to App :Rainfall</a:t>
            </a:r>
            <a:endParaRPr sz="4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20" name="Google Shape;420;p43"/>
          <p:cNvSpPr txBox="1"/>
          <p:nvPr/>
        </p:nvSpPr>
        <p:spPr>
          <a:xfrm>
            <a:off x="1697388" y="6251625"/>
            <a:ext cx="5903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2000">
                <a:solidFill>
                  <a:schemeClr val="dk1"/>
                </a:solidFill>
                <a:latin typeface="Times New Roman"/>
                <a:ea typeface="Times New Roman"/>
                <a:cs typeface="Times New Roman"/>
                <a:sym typeface="Times New Roman"/>
              </a:rPr>
              <a:t>Fig 36.Rainfall values monitoring </a:t>
            </a:r>
            <a:endParaRPr sz="2800">
              <a:solidFill>
                <a:schemeClr val="dk1"/>
              </a:solidFill>
              <a:latin typeface="Calibri"/>
              <a:ea typeface="Calibri"/>
              <a:cs typeface="Calibri"/>
              <a:sym typeface="Calibri"/>
            </a:endParaRPr>
          </a:p>
        </p:txBody>
      </p:sp>
      <p:sp>
        <p:nvSpPr>
          <p:cNvPr id="421" name="Google Shape;421;p43"/>
          <p:cNvSpPr txBox="1"/>
          <p:nvPr/>
        </p:nvSpPr>
        <p:spPr>
          <a:xfrm>
            <a:off x="9286050" y="6296325"/>
            <a:ext cx="25032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37. Rainfall Page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Cron job</a:t>
            </a:r>
            <a:endParaRPr>
              <a:latin typeface="Times New Roman"/>
              <a:ea typeface="Times New Roman"/>
              <a:cs typeface="Times New Roman"/>
              <a:sym typeface="Times New Roman"/>
            </a:endParaRPr>
          </a:p>
        </p:txBody>
      </p:sp>
      <p:sp>
        <p:nvSpPr>
          <p:cNvPr id="428" name="Google Shape;428;p4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55600" lvl="0" marL="457200" rtl="0" algn="l">
              <a:lnSpc>
                <a:spcPct val="70000"/>
              </a:lnSpc>
              <a:spcBef>
                <a:spcPts val="1000"/>
              </a:spcBef>
              <a:spcAft>
                <a:spcPts val="0"/>
              </a:spcAft>
              <a:buSzPts val="2000"/>
              <a:buFont typeface="Times New Roman"/>
              <a:buChar char="•"/>
            </a:pPr>
            <a:r>
              <a:rPr lang="en-IN" sz="2000">
                <a:latin typeface="Times New Roman"/>
                <a:ea typeface="Times New Roman"/>
                <a:cs typeface="Times New Roman"/>
                <a:sym typeface="Times New Roman"/>
              </a:rPr>
              <a:t>Automated Task Scheduling: Cron jobs are used for automating repetitive tasks on Unix-like operating systems. They allow users to schedule commands or scripts to run periodically at fixed intervals, specified by the user. This automation is particularly useful for tasks like system maintenance, backups, log rotations, and other routine administrative functions.</a:t>
            </a:r>
            <a:endParaRPr sz="2000">
              <a:latin typeface="Times New Roman"/>
              <a:ea typeface="Times New Roman"/>
              <a:cs typeface="Times New Roman"/>
              <a:sym typeface="Times New Roman"/>
            </a:endParaRPr>
          </a:p>
          <a:p>
            <a:pPr indent="0" lvl="0" marL="457200" rtl="0" algn="l">
              <a:lnSpc>
                <a:spcPct val="70000"/>
              </a:lnSpc>
              <a:spcBef>
                <a:spcPts val="1000"/>
              </a:spcBef>
              <a:spcAft>
                <a:spcPts val="0"/>
              </a:spcAft>
              <a:buNone/>
            </a:pPr>
            <a:r>
              <a:t/>
            </a:r>
            <a:endParaRPr sz="2000">
              <a:latin typeface="Times New Roman"/>
              <a:ea typeface="Times New Roman"/>
              <a:cs typeface="Times New Roman"/>
              <a:sym typeface="Times New Roman"/>
            </a:endParaRPr>
          </a:p>
          <a:p>
            <a:pPr indent="-355600" lvl="0" marL="457200" rtl="0" algn="l">
              <a:lnSpc>
                <a:spcPct val="70000"/>
              </a:lnSpc>
              <a:spcBef>
                <a:spcPts val="1000"/>
              </a:spcBef>
              <a:spcAft>
                <a:spcPts val="0"/>
              </a:spcAft>
              <a:buSzPts val="2000"/>
              <a:buFont typeface="Times New Roman"/>
              <a:buChar char="•"/>
            </a:pPr>
            <a:r>
              <a:rPr lang="en-IN" sz="2000">
                <a:latin typeface="Times New Roman"/>
                <a:ea typeface="Times New Roman"/>
                <a:cs typeface="Times New Roman"/>
                <a:sym typeface="Times New Roman"/>
              </a:rPr>
              <a:t>Cron Tab Configuration: Cron jobs are managed through a configuration file called the "cron tab". Users can edit their cron tab to specify the schedule and the commands or scripts they want to run. The syntax for specifying the schedule can be quite flexible, allowing for precise timing.</a:t>
            </a:r>
            <a:endParaRPr sz="2000">
              <a:latin typeface="Times New Roman"/>
              <a:ea typeface="Times New Roman"/>
              <a:cs typeface="Times New Roman"/>
              <a:sym typeface="Times New Roman"/>
            </a:endParaRPr>
          </a:p>
        </p:txBody>
      </p:sp>
      <p:pic>
        <p:nvPicPr>
          <p:cNvPr id="429" name="Google Shape;429;p44"/>
          <p:cNvPicPr preferRelativeResize="0"/>
          <p:nvPr/>
        </p:nvPicPr>
        <p:blipFill>
          <a:blip r:embed="rId3">
            <a:alphaModFix/>
          </a:blip>
          <a:stretch>
            <a:fillRect/>
          </a:stretch>
        </p:blipFill>
        <p:spPr>
          <a:xfrm>
            <a:off x="3440112" y="3882000"/>
            <a:ext cx="5311776" cy="2406400"/>
          </a:xfrm>
          <a:prstGeom prst="rect">
            <a:avLst/>
          </a:prstGeom>
          <a:noFill/>
          <a:ln>
            <a:noFill/>
          </a:ln>
        </p:spPr>
      </p:pic>
      <p:sp>
        <p:nvSpPr>
          <p:cNvPr id="430" name="Google Shape;430;p44"/>
          <p:cNvSpPr txBox="1"/>
          <p:nvPr/>
        </p:nvSpPr>
        <p:spPr>
          <a:xfrm>
            <a:off x="4494025" y="6288400"/>
            <a:ext cx="454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38. Cron Job</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838200" y="16314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Engineering Standards</a:t>
            </a:r>
            <a:endParaRPr/>
          </a:p>
        </p:txBody>
      </p:sp>
      <p:sp>
        <p:nvSpPr>
          <p:cNvPr id="436" name="Google Shape;436;p45"/>
          <p:cNvSpPr txBox="1"/>
          <p:nvPr>
            <p:ph idx="1" type="body"/>
          </p:nvPr>
        </p:nvSpPr>
        <p:spPr>
          <a:xfrm>
            <a:off x="838200" y="1225948"/>
            <a:ext cx="11353800" cy="51504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Security Standards:</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lang="en-IN" sz="2000">
                <a:latin typeface="Times New Roman"/>
                <a:ea typeface="Times New Roman"/>
                <a:cs typeface="Times New Roman"/>
                <a:sym typeface="Times New Roman"/>
              </a:rPr>
              <a:t>Adherence to ISO/IEC 27001 for information security management.</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lang="en-IN" sz="2000">
                <a:latin typeface="Times New Roman"/>
                <a:ea typeface="Times New Roman"/>
                <a:cs typeface="Times New Roman"/>
                <a:sym typeface="Times New Roman"/>
              </a:rPr>
              <a:t>Implementation of secure coding practices to mitigate vulnerabilities.</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i="0" lang="en-IN" sz="2000">
                <a:latin typeface="Times New Roman"/>
                <a:ea typeface="Times New Roman"/>
                <a:cs typeface="Times New Roman"/>
                <a:sym typeface="Times New Roman"/>
              </a:rPr>
              <a:t>User Interface (UI) Design Standards:</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i="0" lang="en-IN" sz="2000">
                <a:latin typeface="Times New Roman"/>
                <a:ea typeface="Times New Roman"/>
                <a:cs typeface="Times New Roman"/>
                <a:sym typeface="Times New Roman"/>
              </a:rPr>
              <a:t>Compliance with usability standards (e.g., ISO 9241) for user-friendly interfaces.</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i="0" lang="en-IN" sz="2000">
                <a:latin typeface="Times New Roman"/>
                <a:ea typeface="Times New Roman"/>
                <a:cs typeface="Times New Roman"/>
                <a:sym typeface="Times New Roman"/>
              </a:rPr>
              <a:t>Accessibility standards (e.g., WCAG) for inclusivity.</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i="0" lang="en-IN" sz="2000">
                <a:latin typeface="Times New Roman"/>
                <a:ea typeface="Times New Roman"/>
                <a:cs typeface="Times New Roman"/>
                <a:sym typeface="Times New Roman"/>
              </a:rPr>
              <a:t>Communication Protocols:</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i="0" lang="en-IN" sz="2000">
                <a:latin typeface="Times New Roman"/>
                <a:ea typeface="Times New Roman"/>
                <a:cs typeface="Times New Roman"/>
                <a:sym typeface="Times New Roman"/>
              </a:rPr>
              <a:t>Use of standardized communication protocols (e.g., MQTT(Message Queuing Telemetry Transport)) for data exchange.</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i="0" lang="en-IN" sz="2000">
                <a:latin typeface="Times New Roman"/>
                <a:ea typeface="Times New Roman"/>
                <a:cs typeface="Times New Roman"/>
                <a:sym typeface="Times New Roman"/>
              </a:rPr>
              <a:t>Compatibility with IoT communication standards</a:t>
            </a:r>
            <a:endParaRPr sz="2000">
              <a:latin typeface="Times New Roman"/>
              <a:ea typeface="Times New Roman"/>
              <a:cs typeface="Times New Roman"/>
              <a:sym typeface="Times New Roman"/>
            </a:endParaRPr>
          </a:p>
          <a:p>
            <a:pPr indent="-355600" lvl="0" marL="457200" rtl="0" algn="l">
              <a:lnSpc>
                <a:spcPct val="90000"/>
              </a:lnSpc>
              <a:spcBef>
                <a:spcPts val="0"/>
              </a:spcBef>
              <a:spcAft>
                <a:spcPts val="0"/>
              </a:spcAft>
              <a:buSzPts val="2000"/>
              <a:buFont typeface="Times New Roman"/>
              <a:buChar char="➢"/>
            </a:pPr>
            <a:r>
              <a:rPr lang="en-IN" sz="2000">
                <a:latin typeface="Times New Roman"/>
                <a:ea typeface="Times New Roman"/>
                <a:cs typeface="Times New Roman"/>
                <a:sym typeface="Times New Roman"/>
              </a:rPr>
              <a:t>Data Privacy Standards:</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lang="en-IN" sz="2000">
                <a:latin typeface="Times New Roman"/>
                <a:ea typeface="Times New Roman"/>
                <a:cs typeface="Times New Roman"/>
                <a:sym typeface="Times New Roman"/>
              </a:rPr>
              <a:t>Compliance with data protection regulations (e.g., GDPR(General Data Protection Regulation)).</a:t>
            </a:r>
            <a:endParaRPr sz="2000">
              <a:latin typeface="Times New Roman"/>
              <a:ea typeface="Times New Roman"/>
              <a:cs typeface="Times New Roman"/>
              <a:sym typeface="Times New Roman"/>
            </a:endParaRPr>
          </a:p>
          <a:p>
            <a:pPr indent="-226376" lvl="1" marL="685800" rtl="0" algn="l">
              <a:lnSpc>
                <a:spcPct val="90000"/>
              </a:lnSpc>
              <a:spcBef>
                <a:spcPts val="500"/>
              </a:spcBef>
              <a:spcAft>
                <a:spcPts val="0"/>
              </a:spcAft>
              <a:buClr>
                <a:schemeClr val="dk1"/>
              </a:buClr>
              <a:buSzPts val="2000"/>
              <a:buFont typeface="Times New Roman"/>
              <a:buChar char="•"/>
            </a:pPr>
            <a:r>
              <a:rPr lang="en-IN" sz="2000">
                <a:latin typeface="Times New Roman"/>
                <a:ea typeface="Times New Roman"/>
                <a:cs typeface="Times New Roman"/>
                <a:sym typeface="Times New Roman"/>
              </a:rPr>
              <a:t>Implementation of encryption and secure data transmission.</a:t>
            </a:r>
            <a:endParaRPr sz="2000"/>
          </a:p>
        </p:txBody>
      </p:sp>
      <p:pic>
        <p:nvPicPr>
          <p:cNvPr id="437" name="Google Shape;437;p45"/>
          <p:cNvPicPr preferRelativeResize="0"/>
          <p:nvPr/>
        </p:nvPicPr>
        <p:blipFill rotWithShape="1">
          <a:blip r:embed="rId3">
            <a:alphaModFix/>
          </a:blip>
          <a:srcRect b="0" l="0" r="0" t="0"/>
          <a:stretch/>
        </p:blipFill>
        <p:spPr>
          <a:xfrm>
            <a:off x="10877541" y="-5"/>
            <a:ext cx="1314450" cy="7512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txBox="1"/>
          <p:nvPr>
            <p:ph type="title"/>
          </p:nvPr>
        </p:nvSpPr>
        <p:spPr>
          <a:xfrm>
            <a:off x="838200" y="88503"/>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Realistic Constraints</a:t>
            </a:r>
            <a:endParaRPr>
              <a:latin typeface="Times New Roman"/>
              <a:ea typeface="Times New Roman"/>
              <a:cs typeface="Times New Roman"/>
              <a:sym typeface="Times New Roman"/>
            </a:endParaRPr>
          </a:p>
        </p:txBody>
      </p:sp>
      <p:sp>
        <p:nvSpPr>
          <p:cNvPr id="443" name="Google Shape;443;p46"/>
          <p:cNvSpPr txBox="1"/>
          <p:nvPr>
            <p:ph idx="1" type="body"/>
          </p:nvPr>
        </p:nvSpPr>
        <p:spPr>
          <a:xfrm>
            <a:off x="838200" y="1151906"/>
            <a:ext cx="10515600" cy="4835051"/>
          </a:xfrm>
          <a:prstGeom prst="rect">
            <a:avLst/>
          </a:prstGeom>
          <a:noFill/>
          <a:ln>
            <a:noFill/>
          </a:ln>
        </p:spPr>
        <p:txBody>
          <a:bodyPr anchorCtr="0" anchor="t" bIns="45700" lIns="91425" spcFirstLastPara="1" rIns="91425" wrap="square" tIns="45700">
            <a:normAutofit fontScale="25000" lnSpcReduction="20000"/>
          </a:bodyPr>
          <a:lstStyle/>
          <a:p>
            <a:pPr indent="-228600" lvl="0" marL="228600" rtl="0" algn="l">
              <a:lnSpc>
                <a:spcPct val="90000"/>
              </a:lnSpc>
              <a:spcBef>
                <a:spcPts val="0"/>
              </a:spcBef>
              <a:spcAft>
                <a:spcPts val="0"/>
              </a:spcAft>
              <a:buClr>
                <a:schemeClr val="dk1"/>
              </a:buClr>
              <a:buSzPct val="100000"/>
              <a:buChar char="•"/>
            </a:pPr>
            <a:r>
              <a:rPr lang="en-IN" sz="8000">
                <a:latin typeface="Times New Roman"/>
                <a:ea typeface="Times New Roman"/>
                <a:cs typeface="Times New Roman"/>
                <a:sym typeface="Times New Roman"/>
              </a:rPr>
              <a:t>Data Privacy and Security:</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Adherence to privacy regulations.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Robust security measures for sensitive data.</a:t>
            </a:r>
            <a:endParaRPr/>
          </a:p>
          <a:p>
            <a:pPr indent="-228600" lvl="0" marL="228600" rtl="0" algn="l">
              <a:lnSpc>
                <a:spcPct val="90000"/>
              </a:lnSpc>
              <a:spcBef>
                <a:spcPts val="1000"/>
              </a:spcBef>
              <a:spcAft>
                <a:spcPts val="0"/>
              </a:spcAft>
              <a:buClr>
                <a:schemeClr val="dk1"/>
              </a:buClr>
              <a:buSzPct val="100000"/>
              <a:buChar char="•"/>
            </a:pPr>
            <a:r>
              <a:rPr lang="en-IN" sz="8000">
                <a:latin typeface="Times New Roman"/>
                <a:ea typeface="Times New Roman"/>
                <a:cs typeface="Times New Roman"/>
                <a:sym typeface="Times New Roman"/>
              </a:rPr>
              <a:t>Ethical Considerations: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Clear guidelines to prevent discrimination.</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Ensuring unbiased behaviour.</a:t>
            </a:r>
            <a:endParaRPr/>
          </a:p>
          <a:p>
            <a:pPr indent="-228600" lvl="0" marL="228600" rtl="0" algn="l">
              <a:lnSpc>
                <a:spcPct val="90000"/>
              </a:lnSpc>
              <a:spcBef>
                <a:spcPts val="1000"/>
              </a:spcBef>
              <a:spcAft>
                <a:spcPts val="0"/>
              </a:spcAft>
              <a:buClr>
                <a:schemeClr val="dk1"/>
              </a:buClr>
              <a:buSzPct val="100000"/>
              <a:buChar char="•"/>
            </a:pPr>
            <a:r>
              <a:rPr lang="en-IN" sz="8000">
                <a:latin typeface="Times New Roman"/>
                <a:ea typeface="Times New Roman"/>
                <a:cs typeface="Times New Roman"/>
                <a:sym typeface="Times New Roman"/>
              </a:rPr>
              <a:t>Resource Limitations: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Consideration of hardware constraints.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Optimization for efficient resource use.</a:t>
            </a:r>
            <a:endParaRPr/>
          </a:p>
          <a:p>
            <a:pPr indent="-228600" lvl="0" marL="228600" rtl="0" algn="l">
              <a:lnSpc>
                <a:spcPct val="90000"/>
              </a:lnSpc>
              <a:spcBef>
                <a:spcPts val="1000"/>
              </a:spcBef>
              <a:spcAft>
                <a:spcPts val="0"/>
              </a:spcAft>
              <a:buClr>
                <a:schemeClr val="dk1"/>
              </a:buClr>
              <a:buSzPct val="100000"/>
              <a:buChar char="•"/>
            </a:pPr>
            <a:r>
              <a:rPr lang="en-IN" sz="8000">
                <a:latin typeface="Times New Roman"/>
                <a:ea typeface="Times New Roman"/>
                <a:cs typeface="Times New Roman"/>
                <a:sym typeface="Times New Roman"/>
              </a:rPr>
              <a:t>User Accessibility:</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User-friendly interface for varying tech proficiency.</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Compatibility with diverse devices.</a:t>
            </a:r>
            <a:endParaRPr/>
          </a:p>
          <a:p>
            <a:pPr indent="-228600" lvl="0" marL="228600" rtl="0" algn="l">
              <a:lnSpc>
                <a:spcPct val="90000"/>
              </a:lnSpc>
              <a:spcBef>
                <a:spcPts val="1000"/>
              </a:spcBef>
              <a:spcAft>
                <a:spcPts val="0"/>
              </a:spcAft>
              <a:buClr>
                <a:schemeClr val="dk1"/>
              </a:buClr>
              <a:buSzPct val="100000"/>
              <a:buChar char="•"/>
            </a:pPr>
            <a:r>
              <a:rPr lang="en-IN" sz="8000">
                <a:latin typeface="Times New Roman"/>
                <a:ea typeface="Times New Roman"/>
                <a:cs typeface="Times New Roman"/>
                <a:sym typeface="Times New Roman"/>
              </a:rPr>
              <a:t>Localization and Adaptability:</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Tailoring to regional farming practices.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Adaptation to changing environmental conditions.</a:t>
            </a:r>
            <a:endParaRPr/>
          </a:p>
          <a:p>
            <a:pPr indent="-228600" lvl="0" marL="228600" rtl="0" algn="l">
              <a:lnSpc>
                <a:spcPct val="90000"/>
              </a:lnSpc>
              <a:spcBef>
                <a:spcPts val="1000"/>
              </a:spcBef>
              <a:spcAft>
                <a:spcPts val="0"/>
              </a:spcAft>
              <a:buClr>
                <a:schemeClr val="dk1"/>
              </a:buClr>
              <a:buSzPct val="100000"/>
              <a:buChar char="•"/>
            </a:pPr>
            <a:r>
              <a:rPr lang="en-IN" sz="8000">
                <a:latin typeface="Times New Roman"/>
                <a:ea typeface="Times New Roman"/>
                <a:cs typeface="Times New Roman"/>
                <a:sym typeface="Times New Roman"/>
              </a:rPr>
              <a:t>Cost Constraints: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Affordability for small-scale farmers.</a:t>
            </a:r>
            <a:endParaRPr/>
          </a:p>
          <a:p>
            <a:pPr indent="-228600" lvl="1" marL="685800" rtl="0" algn="l">
              <a:lnSpc>
                <a:spcPct val="90000"/>
              </a:lnSpc>
              <a:spcBef>
                <a:spcPts val="500"/>
              </a:spcBef>
              <a:spcAft>
                <a:spcPts val="0"/>
              </a:spcAft>
              <a:buClr>
                <a:schemeClr val="dk1"/>
              </a:buClr>
              <a:buSzPct val="100000"/>
              <a:buChar char="•"/>
            </a:pPr>
            <a:r>
              <a:rPr lang="en-IN" sz="8000">
                <a:latin typeface="Times New Roman"/>
                <a:ea typeface="Times New Roman"/>
                <a:cs typeface="Times New Roman"/>
                <a:sym typeface="Times New Roman"/>
              </a:rPr>
              <a:t>Minimizing ongoing costs.</a:t>
            </a:r>
            <a:endParaRPr/>
          </a:p>
          <a:p>
            <a:pPr indent="-184150" lvl="0" marL="228600" rtl="0" algn="l">
              <a:lnSpc>
                <a:spcPct val="90000"/>
              </a:lnSpc>
              <a:spcBef>
                <a:spcPts val="1000"/>
              </a:spcBef>
              <a:spcAft>
                <a:spcPts val="0"/>
              </a:spcAft>
              <a:buClr>
                <a:schemeClr val="dk1"/>
              </a:buClr>
              <a:buSzPct val="100000"/>
              <a:buNone/>
            </a:pPr>
            <a:r>
              <a:t/>
            </a:r>
            <a:endParaRPr/>
          </a:p>
        </p:txBody>
      </p:sp>
      <p:pic>
        <p:nvPicPr>
          <p:cNvPr id="444" name="Google Shape;444;p46"/>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Prototype 3D model</a:t>
            </a:r>
            <a:endParaRPr>
              <a:latin typeface="Times New Roman"/>
              <a:ea typeface="Times New Roman"/>
              <a:cs typeface="Times New Roman"/>
              <a:sym typeface="Times New Roman"/>
            </a:endParaRPr>
          </a:p>
        </p:txBody>
      </p:sp>
      <p:pic>
        <p:nvPicPr>
          <p:cNvPr id="451" name="Google Shape;451;p47"/>
          <p:cNvPicPr preferRelativeResize="0"/>
          <p:nvPr/>
        </p:nvPicPr>
        <p:blipFill rotWithShape="1">
          <a:blip r:embed="rId3">
            <a:alphaModFix/>
          </a:blip>
          <a:srcRect b="4843" l="0" r="0" t="0"/>
          <a:stretch/>
        </p:blipFill>
        <p:spPr>
          <a:xfrm>
            <a:off x="838200" y="1690825"/>
            <a:ext cx="7817248" cy="4349151"/>
          </a:xfrm>
          <a:prstGeom prst="rect">
            <a:avLst/>
          </a:prstGeom>
          <a:noFill/>
          <a:ln>
            <a:noFill/>
          </a:ln>
        </p:spPr>
      </p:pic>
      <p:sp>
        <p:nvSpPr>
          <p:cNvPr id="452" name="Google Shape;452;p47"/>
          <p:cNvSpPr txBox="1"/>
          <p:nvPr/>
        </p:nvSpPr>
        <p:spPr>
          <a:xfrm>
            <a:off x="8806850" y="5158350"/>
            <a:ext cx="2334600" cy="18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39. 3D model of the prototype</a:t>
            </a:r>
            <a:endParaRPr sz="2000">
              <a:solidFill>
                <a:schemeClr val="dk1"/>
              </a:solidFill>
              <a:latin typeface="Times New Roman"/>
              <a:ea typeface="Times New Roman"/>
              <a:cs typeface="Times New Roman"/>
              <a:sym typeface="Times New Roman"/>
            </a:endParaRPr>
          </a:p>
        </p:txBody>
      </p:sp>
      <p:pic>
        <p:nvPicPr>
          <p:cNvPr id="453" name="Google Shape;453;p47"/>
          <p:cNvPicPr preferRelativeResize="0"/>
          <p:nvPr/>
        </p:nvPicPr>
        <p:blipFill rotWithShape="1">
          <a:blip r:embed="rId4">
            <a:alphaModFix/>
          </a:blip>
          <a:srcRect b="0" l="0" r="0" t="0"/>
          <a:stretch/>
        </p:blipFill>
        <p:spPr>
          <a:xfrm>
            <a:off x="10877550" y="0"/>
            <a:ext cx="1314450" cy="7512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499850" y="17857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Results</a:t>
            </a:r>
            <a:endParaRPr/>
          </a:p>
        </p:txBody>
      </p:sp>
      <p:pic>
        <p:nvPicPr>
          <p:cNvPr id="459" name="Google Shape;459;p48"/>
          <p:cNvPicPr preferRelativeResize="0"/>
          <p:nvPr/>
        </p:nvPicPr>
        <p:blipFill rotWithShape="1">
          <a:blip r:embed="rId3">
            <a:alphaModFix/>
          </a:blip>
          <a:srcRect b="0" l="0" r="0" t="0"/>
          <a:stretch/>
        </p:blipFill>
        <p:spPr>
          <a:xfrm>
            <a:off x="10746791" y="74645"/>
            <a:ext cx="1314450" cy="751285"/>
          </a:xfrm>
          <a:prstGeom prst="rect">
            <a:avLst/>
          </a:prstGeom>
          <a:noFill/>
          <a:ln>
            <a:noFill/>
          </a:ln>
        </p:spPr>
      </p:pic>
      <p:sp>
        <p:nvSpPr>
          <p:cNvPr id="460" name="Google Shape;460;p48"/>
          <p:cNvSpPr txBox="1"/>
          <p:nvPr/>
        </p:nvSpPr>
        <p:spPr>
          <a:xfrm>
            <a:off x="4478450" y="6362600"/>
            <a:ext cx="25584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461" name="Google Shape;461;p48"/>
          <p:cNvSpPr txBox="1"/>
          <p:nvPr/>
        </p:nvSpPr>
        <p:spPr>
          <a:xfrm>
            <a:off x="750375" y="1359750"/>
            <a:ext cx="10710300" cy="4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We have created the fully functional User Interface with Backend running Machine learning Algorithms. We have created four different models for each regions. We have also created the API to get the data from Google’s Weather to get the Temperature, Humidity and Forecast. We have also used Cron job to trigger the loop of backend in the day at particular times.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Time &amp; Action Plan (Gantt Chart)</a:t>
            </a:r>
            <a:endParaRPr>
              <a:latin typeface="Times New Roman"/>
              <a:ea typeface="Times New Roman"/>
              <a:cs typeface="Times New Roman"/>
              <a:sym typeface="Times New Roman"/>
            </a:endParaRPr>
          </a:p>
        </p:txBody>
      </p:sp>
      <p:sp>
        <p:nvSpPr>
          <p:cNvPr id="467" name="Google Shape;467;p4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68" name="Google Shape;468;p49"/>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pic>
        <p:nvPicPr>
          <p:cNvPr id="469" name="Google Shape;469;p49"/>
          <p:cNvPicPr preferRelativeResize="0"/>
          <p:nvPr/>
        </p:nvPicPr>
        <p:blipFill rotWithShape="1">
          <a:blip r:embed="rId4">
            <a:alphaModFix/>
          </a:blip>
          <a:srcRect b="0" l="0" r="0" t="0"/>
          <a:stretch/>
        </p:blipFill>
        <p:spPr>
          <a:xfrm>
            <a:off x="736600" y="1417650"/>
            <a:ext cx="10718800" cy="5167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References</a:t>
            </a:r>
            <a:endParaRPr/>
          </a:p>
        </p:txBody>
      </p:sp>
      <p:sp>
        <p:nvSpPr>
          <p:cNvPr id="475" name="Google Shape;475;p50"/>
          <p:cNvSpPr txBox="1"/>
          <p:nvPr>
            <p:ph idx="1" type="body"/>
          </p:nvPr>
        </p:nvSpPr>
        <p:spPr>
          <a:xfrm>
            <a:off x="838200" y="1690688"/>
            <a:ext cx="10515600" cy="4351338"/>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SzPts val="1800"/>
              <a:buNone/>
            </a:pPr>
            <a:r>
              <a:rPr lang="en-IN" sz="1800">
                <a:latin typeface="Times New Roman"/>
                <a:ea typeface="Times New Roman"/>
                <a:cs typeface="Times New Roman"/>
                <a:sym typeface="Times New Roman"/>
              </a:rPr>
              <a:t>[1]</a:t>
            </a:r>
            <a:r>
              <a:rPr lang="en-IN" sz="1800">
                <a:solidFill>
                  <a:srgbClr val="222222"/>
                </a:solidFill>
                <a:highlight>
                  <a:srgbClr val="FFFFFF"/>
                </a:highlight>
                <a:latin typeface="Times New Roman"/>
                <a:ea typeface="Times New Roman"/>
                <a:cs typeface="Times New Roman"/>
                <a:sym typeface="Times New Roman"/>
              </a:rPr>
              <a:t>Alfred, Rayner, Joe Henry Obit, Christie Pei-Yee Chin, Haviluddin Haviluddin, and Yuto Lim. "Towards paddy rice smart farming: a review on big data, machine learning, and rice production tasks." </a:t>
            </a:r>
            <a:r>
              <a:rPr i="1" lang="en-IN" sz="1800">
                <a:solidFill>
                  <a:srgbClr val="222222"/>
                </a:solidFill>
                <a:highlight>
                  <a:srgbClr val="FFFFFF"/>
                </a:highlight>
                <a:latin typeface="Times New Roman"/>
                <a:ea typeface="Times New Roman"/>
                <a:cs typeface="Times New Roman"/>
                <a:sym typeface="Times New Roman"/>
              </a:rPr>
              <a:t>IEEE Access</a:t>
            </a:r>
            <a:r>
              <a:rPr lang="en-IN" sz="1800">
                <a:solidFill>
                  <a:srgbClr val="222222"/>
                </a:solidFill>
                <a:highlight>
                  <a:srgbClr val="FFFFFF"/>
                </a:highlight>
                <a:latin typeface="Times New Roman"/>
                <a:ea typeface="Times New Roman"/>
                <a:cs typeface="Times New Roman"/>
                <a:sym typeface="Times New Roman"/>
              </a:rPr>
              <a:t> 9 (2021): 50358-50380.</a:t>
            </a:r>
            <a:endParaRPr sz="18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IN" sz="1800">
                <a:solidFill>
                  <a:srgbClr val="222222"/>
                </a:solidFill>
                <a:highlight>
                  <a:srgbClr val="FFFFFF"/>
                </a:highlight>
                <a:latin typeface="Times New Roman"/>
                <a:ea typeface="Times New Roman"/>
                <a:cs typeface="Times New Roman"/>
                <a:sym typeface="Times New Roman"/>
              </a:rPr>
              <a:t>[2]Sethy, Prabira Kumar, Santi Kumari Behera, Nithiyakanthan Kannan, Sridevi Narayanan, and Chanki Pandey. "Smart paddy field monitoring system using deep learning and IoT." </a:t>
            </a:r>
            <a:r>
              <a:rPr i="1" lang="en-IN" sz="1800">
                <a:solidFill>
                  <a:srgbClr val="222222"/>
                </a:solidFill>
                <a:highlight>
                  <a:srgbClr val="FFFFFF"/>
                </a:highlight>
                <a:latin typeface="Times New Roman"/>
                <a:ea typeface="Times New Roman"/>
                <a:cs typeface="Times New Roman"/>
                <a:sym typeface="Times New Roman"/>
              </a:rPr>
              <a:t>Concurrent Engineering</a:t>
            </a:r>
            <a:r>
              <a:rPr lang="en-IN" sz="1800">
                <a:solidFill>
                  <a:srgbClr val="222222"/>
                </a:solidFill>
                <a:highlight>
                  <a:srgbClr val="FFFFFF"/>
                </a:highlight>
                <a:latin typeface="Times New Roman"/>
                <a:ea typeface="Times New Roman"/>
                <a:cs typeface="Times New Roman"/>
                <a:sym typeface="Times New Roman"/>
              </a:rPr>
              <a:t> 29, no. 1 (2021): 16-24.</a:t>
            </a:r>
            <a:endParaRPr sz="18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IN" sz="1800">
                <a:solidFill>
                  <a:srgbClr val="222222"/>
                </a:solidFill>
                <a:highlight>
                  <a:srgbClr val="FFFFFF"/>
                </a:highlight>
                <a:latin typeface="Times New Roman"/>
                <a:ea typeface="Times New Roman"/>
                <a:cs typeface="Times New Roman"/>
                <a:sym typeface="Times New Roman"/>
              </a:rPr>
              <a:t>[3]Debnath, Oliva, and Himadri Nath Saha. "An IoT-based intelligent farming using CNN for early disease detection in rice paddy." </a:t>
            </a:r>
            <a:r>
              <a:rPr i="1" lang="en-IN" sz="1800">
                <a:solidFill>
                  <a:srgbClr val="222222"/>
                </a:solidFill>
                <a:highlight>
                  <a:srgbClr val="FFFFFF"/>
                </a:highlight>
                <a:latin typeface="Times New Roman"/>
                <a:ea typeface="Times New Roman"/>
                <a:cs typeface="Times New Roman"/>
                <a:sym typeface="Times New Roman"/>
              </a:rPr>
              <a:t>Microprocessors and Microsystems</a:t>
            </a:r>
            <a:r>
              <a:rPr lang="en-IN" sz="1800">
                <a:solidFill>
                  <a:srgbClr val="222222"/>
                </a:solidFill>
                <a:highlight>
                  <a:srgbClr val="FFFFFF"/>
                </a:highlight>
                <a:latin typeface="Times New Roman"/>
                <a:ea typeface="Times New Roman"/>
                <a:cs typeface="Times New Roman"/>
                <a:sym typeface="Times New Roman"/>
              </a:rPr>
              <a:t> 94 (2022): 104631.</a:t>
            </a:r>
            <a:endParaRPr sz="1800">
              <a:solidFill>
                <a:srgbClr val="222222"/>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IN" sz="1800">
                <a:solidFill>
                  <a:srgbClr val="222222"/>
                </a:solidFill>
                <a:highlight>
                  <a:srgbClr val="FFFFFF"/>
                </a:highlight>
                <a:latin typeface="Times New Roman"/>
                <a:ea typeface="Times New Roman"/>
                <a:cs typeface="Times New Roman"/>
                <a:sym typeface="Times New Roman"/>
              </a:rPr>
              <a:t>[4]</a:t>
            </a:r>
            <a:r>
              <a:rPr lang="en-IN" sz="1800">
                <a:solidFill>
                  <a:srgbClr val="222222"/>
                </a:solidFill>
                <a:latin typeface="Times New Roman"/>
                <a:ea typeface="Times New Roman"/>
                <a:cs typeface="Times New Roman"/>
                <a:sym typeface="Times New Roman"/>
              </a:rPr>
              <a:t>Bakthavatchalam, Kalaiselvi, Balaguru Karthik, Vijayan Thiruvengadam, Sriram Muthal, Deepa Jose, Ketan Kotecha, and Vijayakumar Varadarajan. "IoT framework for measurement and precision agriculture: predicting the crop using machine learning algorithms." </a:t>
            </a:r>
            <a:r>
              <a:rPr lang="en-IN" sz="1800">
                <a:latin typeface="Times New Roman"/>
                <a:ea typeface="Times New Roman"/>
                <a:cs typeface="Times New Roman"/>
                <a:sym typeface="Times New Roman"/>
              </a:rPr>
              <a:t>Technologies 10, no. 1 (2022): 13.</a:t>
            </a:r>
            <a:endParaRPr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IN" sz="1800">
                <a:solidFill>
                  <a:srgbClr val="222222"/>
                </a:solidFill>
                <a:highlight>
                  <a:srgbClr val="FFFFFF"/>
                </a:highlight>
                <a:latin typeface="Times New Roman"/>
                <a:ea typeface="Times New Roman"/>
                <a:cs typeface="Times New Roman"/>
                <a:sym typeface="Times New Roman"/>
              </a:rPr>
              <a:t>[5]</a:t>
            </a:r>
            <a:r>
              <a:rPr lang="en-IN" sz="1800">
                <a:solidFill>
                  <a:srgbClr val="222222"/>
                </a:solidFill>
                <a:latin typeface="Times New Roman"/>
                <a:ea typeface="Times New Roman"/>
                <a:cs typeface="Times New Roman"/>
                <a:sym typeface="Times New Roman"/>
              </a:rPr>
              <a:t>Joshua, Vinson, Selwin Mich Priyadharson, and Raju Kannadasan. "Exploration of machine learning approaches for paddy yield prediction in eastern part of Tamilnadu." </a:t>
            </a:r>
            <a:r>
              <a:rPr lang="en-IN" sz="1800">
                <a:latin typeface="Times New Roman"/>
                <a:ea typeface="Times New Roman"/>
                <a:cs typeface="Times New Roman"/>
                <a:sym typeface="Times New Roman"/>
              </a:rPr>
              <a:t>Agronomy 11, no. 10 (2021): 2068.</a:t>
            </a:r>
            <a:endParaRPr/>
          </a:p>
          <a:p>
            <a:pPr indent="0" lvl="0" marL="0" rtl="0" algn="l">
              <a:lnSpc>
                <a:spcPct val="100000"/>
              </a:lnSpc>
              <a:spcBef>
                <a:spcPts val="0"/>
              </a:spcBef>
              <a:spcAft>
                <a:spcPts val="0"/>
              </a:spcAft>
              <a:buSzPts val="1800"/>
              <a:buNone/>
            </a:pPr>
            <a:r>
              <a:rPr lang="en-IN" sz="1800">
                <a:solidFill>
                  <a:srgbClr val="222222"/>
                </a:solidFill>
                <a:highlight>
                  <a:srgbClr val="FFFFFF"/>
                </a:highlight>
                <a:latin typeface="Times New Roman"/>
                <a:ea typeface="Times New Roman"/>
                <a:cs typeface="Times New Roman"/>
                <a:sym typeface="Times New Roman"/>
              </a:rPr>
              <a:t>[6]</a:t>
            </a:r>
            <a:r>
              <a:rPr b="0" i="0" lang="en-IN" sz="1800" u="none" cap="none" strike="noStrike">
                <a:solidFill>
                  <a:schemeClr val="dk1"/>
                </a:solidFill>
                <a:latin typeface="Times New Roman"/>
                <a:ea typeface="Times New Roman"/>
                <a:cs typeface="Times New Roman"/>
                <a:sym typeface="Times New Roman"/>
              </a:rPr>
              <a:t> Rehman, Amjad, Tanzila Saba, Muhammad Kashif, Suliman Mohamed Fati, Saeed Ali Bahaj, and Huma Chaudhry. "A revisit of internet of things technologies for monitoring and control strategies in smart agriculture." Agronomy 12, no. 1 (2022): 127</a:t>
            </a:r>
            <a:endParaRPr sz="1800">
              <a:solidFill>
                <a:srgbClr val="222222"/>
              </a:solidFill>
              <a:highlight>
                <a:srgbClr val="FFFFFF"/>
              </a:highlight>
              <a:latin typeface="Times New Roman"/>
              <a:ea typeface="Times New Roman"/>
              <a:cs typeface="Times New Roman"/>
              <a:sym typeface="Times New Roman"/>
            </a:endParaRPr>
          </a:p>
          <a:p>
            <a:pPr indent="0" lvl="0" marL="457200" rtl="0" algn="l">
              <a:lnSpc>
                <a:spcPct val="100000"/>
              </a:lnSpc>
              <a:spcBef>
                <a:spcPts val="1000"/>
              </a:spcBef>
              <a:spcAft>
                <a:spcPts val="0"/>
              </a:spcAft>
              <a:buSzPts val="1800"/>
              <a:buNone/>
            </a:pPr>
            <a:r>
              <a:t/>
            </a:r>
            <a:endParaRPr b="1" i="1" sz="1900">
              <a:latin typeface="Times New Roman"/>
              <a:ea typeface="Times New Roman"/>
              <a:cs typeface="Times New Roman"/>
              <a:sym typeface="Times New Roman"/>
            </a:endParaRPr>
          </a:p>
        </p:txBody>
      </p:sp>
      <p:pic>
        <p:nvPicPr>
          <p:cNvPr id="476" name="Google Shape;476;p50"/>
          <p:cNvPicPr preferRelativeResize="0"/>
          <p:nvPr/>
        </p:nvPicPr>
        <p:blipFill rotWithShape="1">
          <a:blip r:embed="rId3">
            <a:alphaModFix/>
          </a:blip>
          <a:srcRect b="0" l="0" r="0" t="0"/>
          <a:stretch/>
        </p:blipFill>
        <p:spPr>
          <a:xfrm>
            <a:off x="10746791" y="74645"/>
            <a:ext cx="1314450" cy="7512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838213" y="134675"/>
            <a:ext cx="103275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pic>
        <p:nvPicPr>
          <p:cNvPr id="119" name="Google Shape;119;p16"/>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graphicFrame>
        <p:nvGraphicFramePr>
          <p:cNvPr id="120" name="Google Shape;120;p16"/>
          <p:cNvGraphicFramePr/>
          <p:nvPr/>
        </p:nvGraphicFramePr>
        <p:xfrm>
          <a:off x="25" y="751284"/>
          <a:ext cx="3000000" cy="3000000"/>
        </p:xfrm>
        <a:graphic>
          <a:graphicData uri="http://schemas.openxmlformats.org/drawingml/2006/table">
            <a:tbl>
              <a:tblPr bandRow="1" firstRow="1">
                <a:noFill/>
                <a:tableStyleId>{F07E6ECA-4E3F-40CE-AB50-85B83A8D7684}</a:tableStyleId>
              </a:tblPr>
              <a:tblGrid>
                <a:gridCol w="2236150"/>
                <a:gridCol w="3431075"/>
                <a:gridCol w="2888675"/>
                <a:gridCol w="3636100"/>
              </a:tblGrid>
              <a:tr h="433525">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latin typeface="Times New Roman"/>
                          <a:ea typeface="Times New Roman"/>
                          <a:cs typeface="Times New Roman"/>
                          <a:sym typeface="Times New Roman"/>
                        </a:rPr>
                        <a:t>TITLE</a:t>
                      </a:r>
                      <a:endParaRPr sz="1800" u="none" cap="none" strike="noStrike">
                        <a:latin typeface="Times New Roman"/>
                        <a:ea typeface="Times New Roman"/>
                        <a:cs typeface="Times New Roman"/>
                        <a:sym typeface="Times New Roman"/>
                      </a:endParaRPr>
                    </a:p>
                  </a:txBody>
                  <a:tcPr marT="45725" marB="45725" marR="91450" marL="91450" anchor="b">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latin typeface="Times New Roman"/>
                          <a:ea typeface="Times New Roman"/>
                          <a:cs typeface="Times New Roman"/>
                          <a:sym typeface="Times New Roman"/>
                        </a:rPr>
                        <a:t>PUBLICATION INFO</a:t>
                      </a:r>
                      <a:endParaRPr sz="1800" u="none" cap="none" strike="noStrike">
                        <a:latin typeface="Times New Roman"/>
                        <a:ea typeface="Times New Roman"/>
                        <a:cs typeface="Times New Roman"/>
                        <a:sym typeface="Times New Roman"/>
                      </a:endParaRPr>
                    </a:p>
                  </a:txBody>
                  <a:tcPr marT="45725" marB="45725" marR="91450" marL="91450" anchor="b">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latin typeface="Times New Roman"/>
                          <a:ea typeface="Times New Roman"/>
                          <a:cs typeface="Times New Roman"/>
                          <a:sym typeface="Times New Roman"/>
                        </a:rPr>
                        <a:t>INFERENCE</a:t>
                      </a:r>
                      <a:endParaRPr sz="1800" u="none" cap="none" strike="noStrike">
                        <a:latin typeface="Times New Roman"/>
                        <a:ea typeface="Times New Roman"/>
                        <a:cs typeface="Times New Roman"/>
                        <a:sym typeface="Times New Roman"/>
                      </a:endParaRPr>
                    </a:p>
                  </a:txBody>
                  <a:tcPr marT="45725" marB="45725" marR="91450" marL="91450" anchor="b">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IN" sz="1800" u="none" cap="none" strike="noStrike">
                          <a:latin typeface="Times New Roman"/>
                          <a:ea typeface="Times New Roman"/>
                          <a:cs typeface="Times New Roman"/>
                          <a:sym typeface="Times New Roman"/>
                        </a:rPr>
                        <a:t>NOVELTY</a:t>
                      </a:r>
                      <a:endParaRPr sz="1800" u="none" cap="none" strike="noStrike">
                        <a:latin typeface="Times New Roman"/>
                        <a:ea typeface="Times New Roman"/>
                        <a:cs typeface="Times New Roman"/>
                        <a:sym typeface="Times New Roman"/>
                      </a:endParaRPr>
                    </a:p>
                  </a:txBody>
                  <a:tcPr marT="45725" marB="45725" marR="91450" marL="91450" anchor="b">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38100">
                      <a:solidFill>
                        <a:schemeClr val="lt1">
                          <a:alpha val="0"/>
                        </a:schemeClr>
                      </a:solidFill>
                      <a:prstDash val="solid"/>
                      <a:round/>
                      <a:headEnd len="sm" w="sm" type="none"/>
                      <a:tailEnd len="sm" w="sm" type="none"/>
                    </a:lnB>
                  </a:tcPr>
                </a:tc>
              </a:tr>
              <a:tr h="2153100">
                <a:tc>
                  <a:txBody>
                    <a:bodyPr/>
                    <a:lstStyle/>
                    <a:p>
                      <a:pPr indent="0" lvl="0" marL="0" marR="0" rtl="0" algn="l">
                        <a:lnSpc>
                          <a:spcPct val="115000"/>
                        </a:lnSpc>
                        <a:spcBef>
                          <a:spcPts val="0"/>
                        </a:spcBef>
                        <a:spcAft>
                          <a:spcPts val="0"/>
                        </a:spcAft>
                        <a:buClr>
                          <a:schemeClr val="dk1"/>
                        </a:buClr>
                        <a:buSzPts val="1100"/>
                        <a:buFont typeface="Arial"/>
                        <a:buNone/>
                      </a:pPr>
                      <a:r>
                        <a:rPr lang="en-IN" sz="1500" u="none" cap="none" strike="noStrike">
                          <a:solidFill>
                            <a:srgbClr val="1F1F1F"/>
                          </a:solidFill>
                          <a:latin typeface="Times New Roman"/>
                          <a:ea typeface="Times New Roman"/>
                          <a:cs typeface="Times New Roman"/>
                          <a:sym typeface="Times New Roman"/>
                        </a:rPr>
                        <a:t>Towards Paddy Rice Smart Farming: A Review on Big Data, Machine Learning, and Rice Production Task[1]</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0" marR="88900" rtl="0" algn="l">
                        <a:lnSpc>
                          <a:spcPct val="115000"/>
                        </a:lnSpc>
                        <a:spcBef>
                          <a:spcPts val="0"/>
                        </a:spcBef>
                        <a:spcAft>
                          <a:spcPts val="0"/>
                        </a:spcAft>
                        <a:buClr>
                          <a:schemeClr val="dk1"/>
                        </a:buClr>
                        <a:buSzPts val="1100"/>
                        <a:buFont typeface="Arial"/>
                        <a:buNone/>
                      </a:pPr>
                      <a:r>
                        <a:rPr i="1" lang="en-IN" sz="1500" u="none" cap="none" strike="noStrike">
                          <a:latin typeface="Times New Roman"/>
                          <a:ea typeface="Times New Roman"/>
                          <a:cs typeface="Times New Roman"/>
                          <a:sym typeface="Times New Roman"/>
                        </a:rPr>
                        <a:t>R. Alfred, J. H. Obit, C. P. -Y. Chin, H. Haviluddin and Y. Lim, "Towards Paddy Rice Smart Farming: A Review on Big Data, Machine Learning, and Rice Production Tasks," in IEEE Access, vol. 9, pp. 50358-50380, 2021, doi: 10.1109/ACCESS.2021.3069449.</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The paper uses a combination of machine learning and big data in smart farming to enhance paddy’s efficiency and sustainability.</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Real-time monitoring system through a mobile application and recommendations based on the requirements.</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r>
              <a:tr h="1891075">
                <a:tc>
                  <a:txBody>
                    <a:bodyPr/>
                    <a:lstStyle/>
                    <a:p>
                      <a:pPr indent="0" lvl="0" marL="0" marR="0" rtl="0" algn="l">
                        <a:lnSpc>
                          <a:spcPct val="100000"/>
                        </a:lnSpc>
                        <a:spcBef>
                          <a:spcPts val="0"/>
                        </a:spcBef>
                        <a:spcAft>
                          <a:spcPts val="0"/>
                        </a:spcAft>
                        <a:buClr>
                          <a:schemeClr val="dk1"/>
                        </a:buClr>
                        <a:buSzPts val="1050"/>
                        <a:buFont typeface="Times New Roman"/>
                        <a:buNone/>
                      </a:pPr>
                      <a:r>
                        <a:rPr lang="en-IN" sz="1500" u="none" cap="none" strike="noStrike">
                          <a:latin typeface="Times New Roman"/>
                          <a:ea typeface="Times New Roman"/>
                          <a:cs typeface="Times New Roman"/>
                          <a:sym typeface="Times New Roman"/>
                        </a:rPr>
                        <a:t>Smart paddy field monitoring system using deep learning and IoT [2]</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0" marR="88900" rtl="0" algn="l">
                        <a:lnSpc>
                          <a:spcPct val="115000"/>
                        </a:lnSpc>
                        <a:spcBef>
                          <a:spcPts val="0"/>
                        </a:spcBef>
                        <a:spcAft>
                          <a:spcPts val="0"/>
                        </a:spcAft>
                        <a:buClr>
                          <a:schemeClr val="dk1"/>
                        </a:buClr>
                        <a:buSzPts val="1100"/>
                        <a:buFont typeface="Arial"/>
                        <a:buNone/>
                      </a:pPr>
                      <a:r>
                        <a:rPr i="1" lang="en-IN" sz="1500" u="none" cap="none" strike="noStrike">
                          <a:solidFill>
                            <a:srgbClr val="222222"/>
                          </a:solidFill>
                          <a:latin typeface="Times New Roman"/>
                          <a:ea typeface="Times New Roman"/>
                          <a:cs typeface="Times New Roman"/>
                          <a:sym typeface="Times New Roman"/>
                        </a:rPr>
                        <a:t>Sethy, Prabira Kumar, Santi Kumari Behera, Nithiyakanthan Kannan, Sridevi Narayanan, and Chanki Pandey. "Smart paddy field monitoring system using deep learning and IoT." </a:t>
                      </a:r>
                      <a:r>
                        <a:rPr i="1" lang="en-IN" sz="1500" u="none" cap="none" strike="noStrike">
                          <a:latin typeface="Times New Roman"/>
                          <a:ea typeface="Times New Roman"/>
                          <a:cs typeface="Times New Roman"/>
                          <a:sym typeface="Times New Roman"/>
                        </a:rPr>
                        <a:t>Concurrent Engineering 29, no. 1 (2021): 16-24.</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Disease detection in crops and soil was examined.  Recommendations of fertilizers and pesticides were made. Predictions are done based on ML algorithms.</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Monitors and recommends the required input for the paddy crop using ML using the values obtained through different sensors.</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r>
              <a:tr h="1629050">
                <a:tc>
                  <a:txBody>
                    <a:bodyPr/>
                    <a:lstStyle/>
                    <a:p>
                      <a:pPr indent="0" lvl="0" marL="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An IoT-based intelligent farming using CNN for early disease detection in rice paddy[3]</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0" marR="88900" rtl="0" algn="l">
                        <a:lnSpc>
                          <a:spcPct val="115000"/>
                        </a:lnSpc>
                        <a:spcBef>
                          <a:spcPts val="0"/>
                        </a:spcBef>
                        <a:spcAft>
                          <a:spcPts val="0"/>
                        </a:spcAft>
                        <a:buClr>
                          <a:schemeClr val="dk1"/>
                        </a:buClr>
                        <a:buSzPts val="1100"/>
                        <a:buFont typeface="Arial"/>
                        <a:buNone/>
                      </a:pPr>
                      <a:r>
                        <a:rPr i="1" lang="en-IN" sz="1500" u="none" cap="none" strike="noStrike">
                          <a:solidFill>
                            <a:srgbClr val="222222"/>
                          </a:solidFill>
                          <a:latin typeface="Times New Roman"/>
                          <a:ea typeface="Times New Roman"/>
                          <a:cs typeface="Times New Roman"/>
                          <a:sym typeface="Times New Roman"/>
                        </a:rPr>
                        <a:t>Debnath, Oliva, and Himadri Nath Saha. "An IoT-based intelligent farming using CNN for early disease detection in rice paddy." </a:t>
                      </a:r>
                      <a:r>
                        <a:rPr i="1" lang="en-IN" sz="1500" u="none" cap="none" strike="noStrike">
                          <a:latin typeface="Times New Roman"/>
                          <a:ea typeface="Times New Roman"/>
                          <a:cs typeface="Times New Roman"/>
                          <a:sym typeface="Times New Roman"/>
                        </a:rPr>
                        <a:t>Microprocessors and Microsystems 94 (2022): 104631.</a:t>
                      </a:r>
                      <a:endParaRPr sz="15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Detects brown spot disease in paddy rice and uses ML algorithms to detect them. Mobile application was developed to monitor the data.</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c>
                  <a:txBody>
                    <a:bodyPr/>
                    <a:lstStyle/>
                    <a:p>
                      <a:pPr indent="0" lvl="0" marL="88900" marR="88900" rtl="0" algn="l">
                        <a:lnSpc>
                          <a:spcPct val="115000"/>
                        </a:lnSpc>
                        <a:spcBef>
                          <a:spcPts val="0"/>
                        </a:spcBef>
                        <a:spcAft>
                          <a:spcPts val="0"/>
                        </a:spcAft>
                        <a:buClr>
                          <a:schemeClr val="dk1"/>
                        </a:buClr>
                        <a:buSzPts val="1100"/>
                        <a:buFont typeface="Arial"/>
                        <a:buNone/>
                      </a:pPr>
                      <a:r>
                        <a:rPr lang="en-IN" sz="1500" u="none" cap="none" strike="noStrike">
                          <a:latin typeface="Times New Roman"/>
                          <a:ea typeface="Times New Roman"/>
                          <a:cs typeface="Times New Roman"/>
                          <a:sym typeface="Times New Roman"/>
                        </a:rPr>
                        <a:t>Suggest better manures and pesticides to enhance the yield and improve the quality of crop. Mobile application has been developed to learn paddy agriculture and analyze the crop. </a:t>
                      </a:r>
                      <a:endParaRPr sz="1500" u="none" cap="none" strike="noStrike">
                        <a:latin typeface="Times New Roman"/>
                        <a:ea typeface="Times New Roman"/>
                        <a:cs typeface="Times New Roman"/>
                        <a:sym typeface="Times New Roman"/>
                      </a:endParaRPr>
                    </a:p>
                  </a:txBody>
                  <a:tcPr marT="45725" marB="45725" marR="91450" marL="91450">
                    <a:lnL cap="flat" cmpd="sng" w="12700">
                      <a:solidFill>
                        <a:schemeClr val="lt1">
                          <a:alpha val="0"/>
                        </a:schemeClr>
                      </a:solidFill>
                      <a:prstDash val="solid"/>
                      <a:round/>
                      <a:headEnd len="sm" w="sm" type="none"/>
                      <a:tailEnd len="sm" w="sm" type="none"/>
                    </a:lnL>
                    <a:lnR cap="flat" cmpd="sng" w="12700">
                      <a:solidFill>
                        <a:schemeClr val="lt1">
                          <a:alpha val="0"/>
                        </a:schemeClr>
                      </a:solidFill>
                      <a:prstDash val="solid"/>
                      <a:round/>
                      <a:headEnd len="sm" w="sm" type="none"/>
                      <a:tailEnd len="sm" w="sm" type="none"/>
                    </a:lnR>
                    <a:lnT cap="flat" cmpd="sng" w="12700">
                      <a:solidFill>
                        <a:schemeClr val="lt1">
                          <a:alpha val="0"/>
                        </a:schemeClr>
                      </a:solidFill>
                      <a:prstDash val="solid"/>
                      <a:round/>
                      <a:headEnd len="sm" w="sm" type="none"/>
                      <a:tailEnd len="sm" w="sm" type="none"/>
                    </a:lnT>
                    <a:lnB cap="flat" cmpd="sng" w="12700">
                      <a:solidFill>
                        <a:schemeClr val="l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17"/>
          <p:cNvSpPr txBox="1"/>
          <p:nvPr/>
        </p:nvSpPr>
        <p:spPr>
          <a:xfrm>
            <a:off x="1866375" y="397700"/>
            <a:ext cx="8016600" cy="783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chemeClr val="dk1"/>
              </a:buClr>
              <a:buSzPts val="4400"/>
              <a:buFont typeface="Times New Roman"/>
              <a:buNone/>
            </a:pPr>
            <a:r>
              <a:rPr b="0" i="0" lang="en-IN" sz="4400" u="none" cap="none" strike="noStrike">
                <a:solidFill>
                  <a:schemeClr val="dk1"/>
                </a:solidFill>
                <a:latin typeface="Times New Roman"/>
                <a:ea typeface="Times New Roman"/>
                <a:cs typeface="Times New Roman"/>
                <a:sym typeface="Times New Roman"/>
              </a:rPr>
              <a:t>Literature Review</a:t>
            </a:r>
            <a:endParaRPr b="0" i="0" sz="2800" u="none" cap="none" strike="noStrike">
              <a:solidFill>
                <a:schemeClr val="dk1"/>
              </a:solidFill>
              <a:latin typeface="Calibri"/>
              <a:ea typeface="Calibri"/>
              <a:cs typeface="Calibri"/>
              <a:sym typeface="Calibri"/>
            </a:endParaRPr>
          </a:p>
        </p:txBody>
      </p:sp>
      <p:cxnSp>
        <p:nvCxnSpPr>
          <p:cNvPr id="127" name="Google Shape;127;p17"/>
          <p:cNvCxnSpPr/>
          <p:nvPr/>
        </p:nvCxnSpPr>
        <p:spPr>
          <a:xfrm rot="10800000">
            <a:off x="6371975" y="4226125"/>
            <a:ext cx="15600" cy="532200"/>
          </a:xfrm>
          <a:prstGeom prst="straightConnector1">
            <a:avLst/>
          </a:prstGeom>
          <a:noFill/>
          <a:ln cap="flat" cmpd="sng" w="9525">
            <a:solidFill>
              <a:schemeClr val="dk2"/>
            </a:solidFill>
            <a:prstDash val="solid"/>
            <a:round/>
            <a:headEnd len="sm" w="sm" type="none"/>
            <a:tailEnd len="sm" w="sm" type="none"/>
          </a:ln>
        </p:spPr>
      </p:cxnSp>
      <p:pic>
        <p:nvPicPr>
          <p:cNvPr id="128" name="Google Shape;128;p17"/>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cxnSp>
        <p:nvCxnSpPr>
          <p:cNvPr id="129" name="Google Shape;129;p17"/>
          <p:cNvCxnSpPr/>
          <p:nvPr/>
        </p:nvCxnSpPr>
        <p:spPr>
          <a:xfrm>
            <a:off x="3490225" y="8800425"/>
            <a:ext cx="2908500" cy="0"/>
          </a:xfrm>
          <a:prstGeom prst="straightConnector1">
            <a:avLst/>
          </a:prstGeom>
          <a:noFill/>
          <a:ln cap="flat" cmpd="sng" w="9525">
            <a:solidFill>
              <a:schemeClr val="dk2"/>
            </a:solidFill>
            <a:prstDash val="solid"/>
            <a:round/>
            <a:headEnd len="sm" w="sm" type="none"/>
            <a:tailEnd len="sm" w="sm" type="none"/>
          </a:ln>
        </p:spPr>
      </p:cxnSp>
      <p:graphicFrame>
        <p:nvGraphicFramePr>
          <p:cNvPr id="130" name="Google Shape;130;p17"/>
          <p:cNvGraphicFramePr/>
          <p:nvPr/>
        </p:nvGraphicFramePr>
        <p:xfrm>
          <a:off x="0" y="1180712"/>
          <a:ext cx="3000000" cy="3000000"/>
        </p:xfrm>
        <a:graphic>
          <a:graphicData uri="http://schemas.openxmlformats.org/drawingml/2006/table">
            <a:tbl>
              <a:tblPr bandRow="1" firstRow="1">
                <a:noFill/>
                <a:tableStyleId>{F07E6ECA-4E3F-40CE-AB50-85B83A8D7684}</a:tableStyleId>
              </a:tblPr>
              <a:tblGrid>
                <a:gridCol w="2152425"/>
                <a:gridCol w="3815200"/>
                <a:gridCol w="2749125"/>
                <a:gridCol w="3475250"/>
              </a:tblGrid>
              <a:tr h="520350">
                <a:tc>
                  <a:txBody>
                    <a:bodyPr/>
                    <a:lstStyle/>
                    <a:p>
                      <a:pPr indent="0" lvl="1" marL="0" marR="0" rtl="0" algn="ctr">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TITLE</a:t>
                      </a:r>
                      <a:endParaRPr/>
                    </a:p>
                    <a:p>
                      <a:pPr indent="0" lvl="1" marL="0" marR="0" rtl="0" algn="ctr">
                        <a:lnSpc>
                          <a:spcPct val="100000"/>
                        </a:lnSpc>
                        <a:spcBef>
                          <a:spcPts val="0"/>
                        </a:spcBef>
                        <a:spcAft>
                          <a:spcPts val="0"/>
                        </a:spcAft>
                        <a:buNone/>
                      </a:pPr>
                      <a:r>
                        <a:t/>
                      </a:r>
                      <a:endParaRPr sz="1400" u="none" cap="none" strike="noStrike"/>
                    </a:p>
                  </a:txBody>
                  <a:tcPr marT="45725" marB="45725" marR="91450" marL="91450" anchor="b"/>
                </a:tc>
                <a:tc>
                  <a:txBody>
                    <a:bodyPr/>
                    <a:lstStyle/>
                    <a:p>
                      <a:pPr indent="0" lvl="1" marL="0" marR="0" rtl="0" algn="ctr">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PUBLICATION INFO</a:t>
                      </a:r>
                      <a:endParaRPr sz="1400" u="none" cap="none" strike="noStrike">
                        <a:latin typeface="Times New Roman"/>
                        <a:ea typeface="Times New Roman"/>
                        <a:cs typeface="Times New Roman"/>
                        <a:sym typeface="Times New Roman"/>
                      </a:endParaRPr>
                    </a:p>
                    <a:p>
                      <a:pPr indent="0" lvl="1" marL="0" marR="0" rtl="0" algn="ctr">
                        <a:lnSpc>
                          <a:spcPct val="100000"/>
                        </a:lnSpc>
                        <a:spcBef>
                          <a:spcPts val="0"/>
                        </a:spcBef>
                        <a:spcAft>
                          <a:spcPts val="0"/>
                        </a:spcAft>
                        <a:buNone/>
                      </a:pPr>
                      <a:r>
                        <a:t/>
                      </a:r>
                      <a:endParaRPr sz="1400" u="none" cap="none" strike="noStrike"/>
                    </a:p>
                  </a:txBody>
                  <a:tcPr marT="45725" marB="45725" marR="91450" marL="91450" anchor="b"/>
                </a:tc>
                <a:tc>
                  <a:txBody>
                    <a:bodyPr/>
                    <a:lstStyle/>
                    <a:p>
                      <a:pPr indent="0" lvl="1" marL="0" marR="0" rtl="0" algn="ctr">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INFERENCE</a:t>
                      </a:r>
                      <a:endParaRPr/>
                    </a:p>
                    <a:p>
                      <a:pPr indent="0" lvl="1" marL="0" marR="0" rtl="0" algn="ctr">
                        <a:lnSpc>
                          <a:spcPct val="100000"/>
                        </a:lnSpc>
                        <a:spcBef>
                          <a:spcPts val="0"/>
                        </a:spcBef>
                        <a:spcAft>
                          <a:spcPts val="0"/>
                        </a:spcAft>
                        <a:buNone/>
                      </a:pPr>
                      <a:r>
                        <a:t/>
                      </a:r>
                      <a:endParaRPr sz="1400" u="none" cap="none" strike="noStrike"/>
                    </a:p>
                  </a:txBody>
                  <a:tcPr marT="45725" marB="45725" marR="91450" marL="91450" anchor="b"/>
                </a:tc>
                <a:tc>
                  <a:txBody>
                    <a:bodyPr/>
                    <a:lstStyle/>
                    <a:p>
                      <a:pPr indent="0" lvl="1" marL="0" marR="0" rtl="0" algn="ctr">
                        <a:lnSpc>
                          <a:spcPct val="100000"/>
                        </a:lnSpc>
                        <a:spcBef>
                          <a:spcPts val="0"/>
                        </a:spcBef>
                        <a:spcAft>
                          <a:spcPts val="0"/>
                        </a:spcAft>
                        <a:buClr>
                          <a:srgbClr val="000000"/>
                        </a:buClr>
                        <a:buSzPts val="1400"/>
                        <a:buFont typeface="Arial"/>
                        <a:buNone/>
                      </a:pPr>
                      <a:r>
                        <a:rPr lang="en-IN" sz="1400" u="none" cap="none" strike="noStrike">
                          <a:latin typeface="Times New Roman"/>
                          <a:ea typeface="Times New Roman"/>
                          <a:cs typeface="Times New Roman"/>
                          <a:sym typeface="Times New Roman"/>
                        </a:rPr>
                        <a:t>NOVELTY</a:t>
                      </a:r>
                      <a:endParaRPr sz="1400" u="none" cap="none" strike="noStrike">
                        <a:latin typeface="Times New Roman"/>
                        <a:ea typeface="Times New Roman"/>
                        <a:cs typeface="Times New Roman"/>
                        <a:sym typeface="Times New Roman"/>
                      </a:endParaRPr>
                    </a:p>
                    <a:p>
                      <a:pPr indent="0" lvl="1" marL="0" marR="0" rtl="0" algn="ctr">
                        <a:lnSpc>
                          <a:spcPct val="100000"/>
                        </a:lnSpc>
                        <a:spcBef>
                          <a:spcPts val="0"/>
                        </a:spcBef>
                        <a:spcAft>
                          <a:spcPts val="0"/>
                        </a:spcAft>
                        <a:buNone/>
                      </a:pPr>
                      <a:r>
                        <a:t/>
                      </a:r>
                      <a:endParaRPr sz="1400" u="none" cap="none" strike="noStrike"/>
                    </a:p>
                  </a:txBody>
                  <a:tcPr marT="45725" marB="45725" marR="91450" marL="91450" anchor="b"/>
                </a:tc>
              </a:tr>
              <a:tr h="2063625">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IoT Framework for Measurement and Precision Agriculture: Predicting the Crop Using Machine Learning Algorithms[4]</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1" lang="en-IN" sz="1500" u="none" cap="none" strike="noStrike">
                          <a:solidFill>
                            <a:schemeClr val="dk1"/>
                          </a:solidFill>
                          <a:latin typeface="Times New Roman"/>
                          <a:ea typeface="Times New Roman"/>
                          <a:cs typeface="Times New Roman"/>
                          <a:sym typeface="Times New Roman"/>
                        </a:rPr>
                        <a:t>Bakthavatchalam, Kalaiselvi, Balaguru Karthik, Vijayan Thiruvengadam, Sriram Muthal, Deepa Jose, Ketan Kotecha, and Vijayakumar Varadarajan. "IoT framework for measurement and precision agriculture: predicting the crop using machine learning algorithms." Technologies 10, no. 1 (2022): 13.</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IoT framework integrates sensors, ML for precise agriculture, improving accuracy, optimizing resources, predicting crop outcomes.</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Real-time analysis and predictions are done. Recommendation based on ML algorithm. User-friendly mobile application.</a:t>
                      </a:r>
                      <a:endParaRPr sz="1500" u="none" cap="none" strike="noStrike">
                        <a:latin typeface="Times New Roman"/>
                        <a:ea typeface="Times New Roman"/>
                        <a:cs typeface="Times New Roman"/>
                        <a:sym typeface="Times New Roman"/>
                      </a:endParaRPr>
                    </a:p>
                  </a:txBody>
                  <a:tcPr marT="45725" marB="45725" marR="91450" marL="91450"/>
                </a:tc>
              </a:tr>
              <a:tr h="1582825">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Exploration of machine learning approaches for paddy yield prediction in eastern part of Tamilnadu[5]</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1" lang="en-IN" sz="1500" u="none" cap="none" strike="noStrike">
                          <a:solidFill>
                            <a:schemeClr val="dk1"/>
                          </a:solidFill>
                          <a:latin typeface="Times New Roman"/>
                          <a:ea typeface="Times New Roman"/>
                          <a:cs typeface="Times New Roman"/>
                          <a:sym typeface="Times New Roman"/>
                        </a:rPr>
                        <a:t>Joshua, Vinson, Selwin Mich Priyadharson, and Raju Kannadasan. "Exploration of machine learning approaches for paddy yield prediction in eastern part of Tamilnadu." Agronomy 11, no. 10 (2021): 2068.</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The paper applies machine learning for Utilizing ML, predicts paddy yield in Eastern Tamil Nadu, highlighting algorithmic effectiveness and regional specificity. </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 Universal applicability; our project adapts over 6 months, tailoring to specific soil and weather conditions.</a:t>
                      </a:r>
                      <a:endParaRPr sz="1500" u="none" cap="none" strike="noStrike">
                        <a:latin typeface="Times New Roman"/>
                        <a:ea typeface="Times New Roman"/>
                        <a:cs typeface="Times New Roman"/>
                        <a:sym typeface="Times New Roman"/>
                      </a:endParaRPr>
                    </a:p>
                  </a:txBody>
                  <a:tcPr marT="45725" marB="45725" marR="91450" marL="91450"/>
                </a:tc>
              </a:tr>
              <a:tr h="1532700">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A Revisit of Internet of Things Technologies for Monitoring and Control Strategies in Smart Agriculture[6]</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Rehman, Amjad, Tanzila Saba, Muhammad Kashif, Suliman Mohamed Fati, Saeed Ali Bahaj, and Huma Chaudhry. "A revisit of internet of things technologies for monitoring and control strategies in smart agriculture." Agronomy 12, no. 1 (2022): 127.</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This paper uses IoT technologies in smart agriculture, which monitors and control the plant growth.</a:t>
                      </a:r>
                      <a:endParaRPr sz="15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b="0" i="0" lang="en-IN" sz="1500" u="none" cap="none" strike="noStrike">
                          <a:solidFill>
                            <a:schemeClr val="dk1"/>
                          </a:solidFill>
                          <a:latin typeface="Times New Roman"/>
                          <a:ea typeface="Times New Roman"/>
                          <a:cs typeface="Times New Roman"/>
                          <a:sym typeface="Times New Roman"/>
                        </a:rPr>
                        <a:t>Machine learning algorithm is used predict the values based on the values obtained using IoT sensors</a:t>
                      </a:r>
                      <a:endParaRPr sz="1500" u="none" cap="none" strike="noStrike">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838200" y="365125"/>
            <a:ext cx="10515600" cy="1029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Problem Statement</a:t>
            </a:r>
            <a:endParaRPr/>
          </a:p>
        </p:txBody>
      </p:sp>
      <p:sp>
        <p:nvSpPr>
          <p:cNvPr id="136" name="Google Shape;136;p18"/>
          <p:cNvSpPr txBox="1"/>
          <p:nvPr>
            <p:ph idx="1" type="body"/>
          </p:nvPr>
        </p:nvSpPr>
        <p:spPr>
          <a:xfrm>
            <a:off x="911773" y="1331650"/>
            <a:ext cx="4825200" cy="48573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rPr lang="en-IN" sz="2000">
                <a:highlight>
                  <a:srgbClr val="FFFFFF"/>
                </a:highlight>
                <a:latin typeface="Times New Roman"/>
                <a:ea typeface="Times New Roman"/>
                <a:cs typeface="Times New Roman"/>
                <a:sym typeface="Times New Roman"/>
              </a:rPr>
              <a:t>Issue:</a:t>
            </a:r>
            <a:endParaRPr sz="2000">
              <a:highlight>
                <a:srgbClr val="FFFFFF"/>
              </a:highlight>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IN" sz="2000">
                <a:highlight>
                  <a:srgbClr val="FFFFFF"/>
                </a:highlight>
                <a:latin typeface="Times New Roman"/>
                <a:ea typeface="Times New Roman"/>
                <a:cs typeface="Times New Roman"/>
                <a:sym typeface="Times New Roman"/>
              </a:rPr>
              <a:t>Millions of people are dying every year from due to lack of food.</a:t>
            </a:r>
            <a:endParaRPr sz="2000">
              <a:highlight>
                <a:srgbClr val="FFFFFF"/>
              </a:highlight>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IN" sz="2000">
                <a:highlight>
                  <a:srgbClr val="FFFFFF"/>
                </a:highlight>
                <a:latin typeface="Times New Roman"/>
                <a:ea typeface="Times New Roman"/>
                <a:cs typeface="Times New Roman"/>
                <a:sym typeface="Times New Roman"/>
              </a:rPr>
              <a:t>Price of food has been increasing because the “demand is greater than supply”.</a:t>
            </a:r>
            <a:endParaRPr sz="2000">
              <a:highlight>
                <a:srgbClr val="FFFFFF"/>
              </a:highlight>
              <a:latin typeface="Times New Roman"/>
              <a:ea typeface="Times New Roman"/>
              <a:cs typeface="Times New Roman"/>
              <a:sym typeface="Times New Roman"/>
            </a:endParaRPr>
          </a:p>
          <a:p>
            <a:pPr indent="457200" lvl="0" marL="0" rtl="0" algn="just">
              <a:lnSpc>
                <a:spcPct val="100000"/>
              </a:lnSpc>
              <a:spcBef>
                <a:spcPts val="0"/>
              </a:spcBef>
              <a:spcAft>
                <a:spcPts val="0"/>
              </a:spcAft>
              <a:buNone/>
            </a:pPr>
            <a:r>
              <a:t/>
            </a:r>
            <a:endParaRPr sz="2000">
              <a:highlight>
                <a:srgbClr val="FFFFFF"/>
              </a:highlight>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IN" sz="2000">
                <a:highlight>
                  <a:srgbClr val="FFFFFF"/>
                </a:highlight>
                <a:latin typeface="Times New Roman"/>
                <a:ea typeface="Times New Roman"/>
                <a:cs typeface="Times New Roman"/>
                <a:sym typeface="Times New Roman"/>
              </a:rPr>
              <a:t>Solution:</a:t>
            </a:r>
            <a:endParaRPr sz="2000">
              <a:highlight>
                <a:srgbClr val="FFFFFF"/>
              </a:highlight>
              <a:latin typeface="Times New Roman"/>
              <a:ea typeface="Times New Roman"/>
              <a:cs typeface="Times New Roman"/>
              <a:sym typeface="Times New Roman"/>
            </a:endParaRPr>
          </a:p>
          <a:p>
            <a:pPr indent="-355600" lvl="0" marL="457200" rtl="0" algn="just">
              <a:lnSpc>
                <a:spcPct val="100000"/>
              </a:lnSpc>
              <a:spcBef>
                <a:spcPts val="0"/>
              </a:spcBef>
              <a:spcAft>
                <a:spcPts val="0"/>
              </a:spcAft>
              <a:buSzPts val="2000"/>
              <a:buFont typeface="Times New Roman"/>
              <a:buChar char="•"/>
            </a:pPr>
            <a:r>
              <a:rPr lang="en-IN" sz="2000">
                <a:highlight>
                  <a:srgbClr val="FFFFFF"/>
                </a:highlight>
                <a:latin typeface="Times New Roman"/>
                <a:ea typeface="Times New Roman"/>
                <a:cs typeface="Times New Roman"/>
                <a:sym typeface="Times New Roman"/>
              </a:rPr>
              <a:t>Our project enables every individual to practice agriculture and aims to make them self-sufficient.                        </a:t>
            </a:r>
            <a:endParaRPr sz="2000">
              <a:highlight>
                <a:srgbClr val="FFFFFF"/>
              </a:highlight>
              <a:latin typeface="Times New Roman"/>
              <a:ea typeface="Times New Roman"/>
              <a:cs typeface="Times New Roman"/>
              <a:sym typeface="Times New Roman"/>
            </a:endParaRPr>
          </a:p>
          <a:p>
            <a:pPr indent="0" lvl="0" marL="457200" rtl="0" algn="just">
              <a:lnSpc>
                <a:spcPct val="100000"/>
              </a:lnSpc>
              <a:spcBef>
                <a:spcPts val="0"/>
              </a:spcBef>
              <a:spcAft>
                <a:spcPts val="0"/>
              </a:spcAft>
              <a:buNone/>
            </a:pPr>
            <a:r>
              <a:t/>
            </a:r>
            <a:endParaRPr sz="2000">
              <a:highlight>
                <a:srgbClr val="FFFFFF"/>
              </a:highlight>
              <a:latin typeface="Times New Roman"/>
              <a:ea typeface="Times New Roman"/>
              <a:cs typeface="Times New Roman"/>
              <a:sym typeface="Times New Roman"/>
            </a:endParaRPr>
          </a:p>
        </p:txBody>
      </p:sp>
      <p:pic>
        <p:nvPicPr>
          <p:cNvPr id="137" name="Google Shape;137;p18"/>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sp>
        <p:nvSpPr>
          <p:cNvPr id="138" name="Google Shape;138;p18"/>
          <p:cNvSpPr txBox="1"/>
          <p:nvPr/>
        </p:nvSpPr>
        <p:spPr>
          <a:xfrm>
            <a:off x="10877550" y="6498025"/>
            <a:ext cx="2223600" cy="3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1" lang="en-IN" sz="1200" u="none" cap="none" strike="noStrike">
                <a:solidFill>
                  <a:schemeClr val="dk1"/>
                </a:solidFill>
                <a:latin typeface="Times New Roman"/>
                <a:ea typeface="Times New Roman"/>
                <a:cs typeface="Times New Roman"/>
                <a:sym typeface="Times New Roman"/>
              </a:rPr>
              <a:t>Source: </a:t>
            </a:r>
            <a:r>
              <a:rPr i="1" lang="en-IN" sz="1200">
                <a:solidFill>
                  <a:schemeClr val="dk1"/>
                </a:solidFill>
                <a:latin typeface="Times New Roman"/>
                <a:ea typeface="Times New Roman"/>
                <a:cs typeface="Times New Roman"/>
                <a:sym typeface="Times New Roman"/>
              </a:rPr>
              <a:t>IMF Blog</a:t>
            </a:r>
            <a:endParaRPr b="0" i="1" sz="1200" u="none" cap="none" strike="noStrike">
              <a:solidFill>
                <a:schemeClr val="dk1"/>
              </a:solidFill>
              <a:latin typeface="Times New Roman"/>
              <a:ea typeface="Times New Roman"/>
              <a:cs typeface="Times New Roman"/>
              <a:sym typeface="Times New Roman"/>
            </a:endParaRPr>
          </a:p>
        </p:txBody>
      </p:sp>
      <p:sp>
        <p:nvSpPr>
          <p:cNvPr id="139" name="Google Shape;139;p18"/>
          <p:cNvSpPr/>
          <p:nvPr/>
        </p:nvSpPr>
        <p:spPr>
          <a:xfrm>
            <a:off x="7011350" y="1321350"/>
            <a:ext cx="4825200" cy="375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40" name="Google Shape;140;p18"/>
          <p:cNvPicPr preferRelativeResize="0"/>
          <p:nvPr/>
        </p:nvPicPr>
        <p:blipFill>
          <a:blip r:embed="rId4">
            <a:alphaModFix/>
          </a:blip>
          <a:stretch>
            <a:fillRect/>
          </a:stretch>
        </p:blipFill>
        <p:spPr>
          <a:xfrm>
            <a:off x="7101350" y="1454563"/>
            <a:ext cx="4645201" cy="3487474"/>
          </a:xfrm>
          <a:prstGeom prst="rect">
            <a:avLst/>
          </a:prstGeom>
          <a:noFill/>
          <a:ln>
            <a:noFill/>
          </a:ln>
        </p:spPr>
      </p:pic>
      <p:sp>
        <p:nvSpPr>
          <p:cNvPr id="141" name="Google Shape;141;p18"/>
          <p:cNvSpPr txBox="1"/>
          <p:nvPr/>
        </p:nvSpPr>
        <p:spPr>
          <a:xfrm>
            <a:off x="6862025" y="5124750"/>
            <a:ext cx="53697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 3. Stats of Real food price and Food insecurity</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1800"/>
              <a:buNone/>
            </a:pPr>
            <a:r>
              <a:rPr lang="en-IN">
                <a:latin typeface="Times New Roman"/>
                <a:ea typeface="Times New Roman"/>
                <a:cs typeface="Times New Roman"/>
                <a:sym typeface="Times New Roman"/>
              </a:rPr>
              <a:t>Block diagram</a:t>
            </a:r>
            <a:endParaRPr>
              <a:latin typeface="Times New Roman"/>
              <a:ea typeface="Times New Roman"/>
              <a:cs typeface="Times New Roman"/>
              <a:sym typeface="Times New Roman"/>
            </a:endParaRPr>
          </a:p>
        </p:txBody>
      </p:sp>
      <p:pic>
        <p:nvPicPr>
          <p:cNvPr id="148" name="Google Shape;148;p19"/>
          <p:cNvPicPr preferRelativeResize="0"/>
          <p:nvPr/>
        </p:nvPicPr>
        <p:blipFill rotWithShape="1">
          <a:blip r:embed="rId3">
            <a:alphaModFix/>
          </a:blip>
          <a:srcRect b="0" l="0" r="0" t="0"/>
          <a:stretch/>
        </p:blipFill>
        <p:spPr>
          <a:xfrm>
            <a:off x="1554975" y="1495150"/>
            <a:ext cx="9082049" cy="5015999"/>
          </a:xfrm>
          <a:prstGeom prst="rect">
            <a:avLst/>
          </a:prstGeom>
          <a:noFill/>
          <a:ln>
            <a:noFill/>
          </a:ln>
        </p:spPr>
      </p:pic>
      <p:pic>
        <p:nvPicPr>
          <p:cNvPr id="149" name="Google Shape;149;p19"/>
          <p:cNvPicPr preferRelativeResize="0"/>
          <p:nvPr/>
        </p:nvPicPr>
        <p:blipFill rotWithShape="1">
          <a:blip r:embed="rId4">
            <a:alphaModFix/>
          </a:blip>
          <a:srcRect b="0" l="0" r="0" t="0"/>
          <a:stretch/>
        </p:blipFill>
        <p:spPr>
          <a:xfrm>
            <a:off x="10877550" y="0"/>
            <a:ext cx="1314450" cy="751285"/>
          </a:xfrm>
          <a:prstGeom prst="rect">
            <a:avLst/>
          </a:prstGeom>
          <a:noFill/>
          <a:ln>
            <a:noFill/>
          </a:ln>
        </p:spPr>
      </p:pic>
      <p:sp>
        <p:nvSpPr>
          <p:cNvPr id="150" name="Google Shape;150;p19"/>
          <p:cNvSpPr txBox="1"/>
          <p:nvPr/>
        </p:nvSpPr>
        <p:spPr>
          <a:xfrm>
            <a:off x="4624650" y="6220675"/>
            <a:ext cx="23769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solidFill>
                  <a:schemeClr val="dk1"/>
                </a:solidFill>
                <a:latin typeface="Times New Roman"/>
                <a:ea typeface="Times New Roman"/>
                <a:cs typeface="Times New Roman"/>
                <a:sym typeface="Times New Roman"/>
              </a:rPr>
              <a:t>Fig.4 Block Diagram</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838200" y="74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IN">
                <a:latin typeface="Times New Roman"/>
                <a:ea typeface="Times New Roman"/>
                <a:cs typeface="Times New Roman"/>
                <a:sym typeface="Times New Roman"/>
              </a:rPr>
              <a:t>Sensor specifications</a:t>
            </a:r>
            <a:endParaRPr>
              <a:latin typeface="Times New Roman"/>
              <a:ea typeface="Times New Roman"/>
              <a:cs typeface="Times New Roman"/>
              <a:sym typeface="Times New Roman"/>
            </a:endParaRPr>
          </a:p>
        </p:txBody>
      </p:sp>
      <p:graphicFrame>
        <p:nvGraphicFramePr>
          <p:cNvPr id="157" name="Google Shape;157;p20"/>
          <p:cNvGraphicFramePr/>
          <p:nvPr/>
        </p:nvGraphicFramePr>
        <p:xfrm>
          <a:off x="936338" y="1521150"/>
          <a:ext cx="3000000" cy="3000000"/>
        </p:xfrm>
        <a:graphic>
          <a:graphicData uri="http://schemas.openxmlformats.org/drawingml/2006/table">
            <a:tbl>
              <a:tblPr>
                <a:noFill/>
                <a:tableStyleId>{61A22149-38FA-451F-BB91-D4A1F879D27E}</a:tableStyleId>
              </a:tblPr>
              <a:tblGrid>
                <a:gridCol w="1073575"/>
                <a:gridCol w="1630425"/>
                <a:gridCol w="1851500"/>
                <a:gridCol w="1317150"/>
                <a:gridCol w="1371350"/>
                <a:gridCol w="2070350"/>
                <a:gridCol w="1626375"/>
              </a:tblGrid>
              <a:tr h="740025">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Sensors</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Operating Voltage</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Maximum current supply</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Response Time</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Interface</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Range</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Output</a:t>
                      </a:r>
                      <a:endParaRPr sz="2000" u="none" cap="none" strike="noStrike">
                        <a:latin typeface="Times New Roman"/>
                        <a:ea typeface="Times New Roman"/>
                        <a:cs typeface="Times New Roman"/>
                        <a:sym typeface="Times New Roman"/>
                      </a:endParaRPr>
                    </a:p>
                  </a:txBody>
                  <a:tcPr marT="91425" marB="91425" marR="91425" marL="91425"/>
                </a:tc>
              </a:tr>
              <a:tr h="740025">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NPK</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5V-30VDC</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4-20mA</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&lt;10 seconds </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Serial</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solidFill>
                            <a:srgbClr val="171717"/>
                          </a:solidFill>
                          <a:highlight>
                            <a:srgbClr val="FFFFFF"/>
                          </a:highlight>
                          <a:latin typeface="Times New Roman"/>
                          <a:ea typeface="Times New Roman"/>
                          <a:cs typeface="Times New Roman"/>
                          <a:sym typeface="Times New Roman"/>
                        </a:rPr>
                        <a:t>0-</a:t>
                      </a:r>
                      <a:r>
                        <a:rPr lang="en-IN" sz="2000">
                          <a:solidFill>
                            <a:srgbClr val="171717"/>
                          </a:solidFill>
                          <a:highlight>
                            <a:srgbClr val="FFFFFF"/>
                          </a:highlight>
                          <a:latin typeface="Times New Roman"/>
                          <a:ea typeface="Times New Roman"/>
                          <a:cs typeface="Times New Roman"/>
                          <a:sym typeface="Times New Roman"/>
                        </a:rPr>
                        <a:t>300</a:t>
                      </a:r>
                      <a:r>
                        <a:rPr lang="en-IN" sz="2000" u="none" cap="none" strike="noStrike">
                          <a:solidFill>
                            <a:srgbClr val="171717"/>
                          </a:solidFill>
                          <a:highlight>
                            <a:srgbClr val="FFFFFF"/>
                          </a:highlight>
                          <a:latin typeface="Times New Roman"/>
                          <a:ea typeface="Times New Roman"/>
                          <a:cs typeface="Times New Roman"/>
                          <a:sym typeface="Times New Roman"/>
                        </a:rPr>
                        <a:t> </a:t>
                      </a:r>
                      <a:r>
                        <a:rPr lang="en-IN" sz="2000">
                          <a:solidFill>
                            <a:srgbClr val="171717"/>
                          </a:solidFill>
                          <a:highlight>
                            <a:srgbClr val="FFFFFF"/>
                          </a:highlight>
                          <a:latin typeface="Times New Roman"/>
                          <a:ea typeface="Times New Roman"/>
                          <a:cs typeface="Times New Roman"/>
                          <a:sym typeface="Times New Roman"/>
                        </a:rPr>
                        <a:t>ppm</a:t>
                      </a:r>
                      <a:endParaRPr sz="28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Serial Data</a:t>
                      </a:r>
                      <a:endParaRPr sz="2000" u="none" cap="none" strike="noStrike">
                        <a:latin typeface="Times New Roman"/>
                        <a:ea typeface="Times New Roman"/>
                        <a:cs typeface="Times New Roman"/>
                        <a:sym typeface="Times New Roman"/>
                      </a:endParaRPr>
                    </a:p>
                  </a:txBody>
                  <a:tcPr marT="91425" marB="91425" marR="91425" marL="91425"/>
                </a:tc>
              </a:tr>
              <a:tr h="740025">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pH</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IN" sz="2000" u="none" cap="none" strike="noStrike">
                          <a:solidFill>
                            <a:schemeClr val="dk1"/>
                          </a:solidFill>
                          <a:latin typeface="Times New Roman"/>
                          <a:ea typeface="Times New Roman"/>
                          <a:cs typeface="Times New Roman"/>
                          <a:sym typeface="Times New Roman"/>
                        </a:rPr>
                        <a:t>5V-30VDC</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Max 6mA</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&lt;10 seconds</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Serial</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0- 14 pH</a:t>
                      </a:r>
                      <a:endParaRPr sz="20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latin typeface="Times New Roman"/>
                          <a:ea typeface="Times New Roman"/>
                          <a:cs typeface="Times New Roman"/>
                          <a:sym typeface="Times New Roman"/>
                        </a:rPr>
                        <a:t>Serial Data</a:t>
                      </a:r>
                      <a:endParaRPr sz="2000" u="none" cap="none" strike="noStrike">
                        <a:latin typeface="Times New Roman"/>
                        <a:ea typeface="Times New Roman"/>
                        <a:cs typeface="Times New Roman"/>
                        <a:sym typeface="Times New Roman"/>
                      </a:endParaRPr>
                    </a:p>
                  </a:txBody>
                  <a:tcPr marT="91425" marB="91425" marR="91425" marL="91425"/>
                </a:tc>
              </a:tr>
            </a:tbl>
          </a:graphicData>
        </a:graphic>
      </p:graphicFrame>
      <p:pic>
        <p:nvPicPr>
          <p:cNvPr id="158" name="Google Shape;158;p20"/>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graphicFrame>
        <p:nvGraphicFramePr>
          <p:cNvPr id="159" name="Google Shape;159;p20"/>
          <p:cNvGraphicFramePr/>
          <p:nvPr/>
        </p:nvGraphicFramePr>
        <p:xfrm>
          <a:off x="936325" y="3898425"/>
          <a:ext cx="3000000" cy="3000000"/>
        </p:xfrm>
        <a:graphic>
          <a:graphicData uri="http://schemas.openxmlformats.org/drawingml/2006/table">
            <a:tbl>
              <a:tblPr>
                <a:noFill/>
                <a:tableStyleId>{E3161932-DC12-4260-BA52-67387F030233}</a:tableStyleId>
              </a:tblPr>
              <a:tblGrid>
                <a:gridCol w="1073575"/>
                <a:gridCol w="1630425"/>
                <a:gridCol w="1851500"/>
                <a:gridCol w="1317150"/>
                <a:gridCol w="1371350"/>
                <a:gridCol w="2070350"/>
                <a:gridCol w="1626400"/>
              </a:tblGrid>
              <a:tr h="526525">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Rain Sensor</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Clr>
                          <a:schemeClr val="dk1"/>
                        </a:buClr>
                        <a:buSzPts val="2000"/>
                        <a:buFont typeface="Arial"/>
                        <a:buNone/>
                      </a:pPr>
                      <a:r>
                        <a:rPr lang="en-IN" sz="2000">
                          <a:solidFill>
                            <a:schemeClr val="dk1"/>
                          </a:solidFill>
                          <a:latin typeface="Times New Roman"/>
                          <a:ea typeface="Times New Roman"/>
                          <a:cs typeface="Times New Roman"/>
                          <a:sym typeface="Times New Roman"/>
                        </a:rPr>
                        <a:t>5V DC</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2mA</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&lt;10 seconds</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Serial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0-256</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Serial Data</a:t>
                      </a:r>
                      <a:endParaRPr sz="2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latin typeface="Times New Roman"/>
                <a:ea typeface="Times New Roman"/>
                <a:cs typeface="Times New Roman"/>
                <a:sym typeface="Times New Roman"/>
              </a:rPr>
              <a:t> Crop requirements</a:t>
            </a:r>
            <a:endParaRPr>
              <a:latin typeface="Times New Roman"/>
              <a:ea typeface="Times New Roman"/>
              <a:cs typeface="Times New Roman"/>
              <a:sym typeface="Times New Roman"/>
            </a:endParaRPr>
          </a:p>
        </p:txBody>
      </p:sp>
      <p:sp>
        <p:nvSpPr>
          <p:cNvPr id="166" name="Google Shape;166;p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67" name="Google Shape;167;p21"/>
          <p:cNvPicPr preferRelativeResize="0"/>
          <p:nvPr/>
        </p:nvPicPr>
        <p:blipFill rotWithShape="1">
          <a:blip r:embed="rId3">
            <a:alphaModFix/>
          </a:blip>
          <a:srcRect b="0" l="0" r="0" t="0"/>
          <a:stretch/>
        </p:blipFill>
        <p:spPr>
          <a:xfrm>
            <a:off x="10877550" y="0"/>
            <a:ext cx="1314450" cy="751285"/>
          </a:xfrm>
          <a:prstGeom prst="rect">
            <a:avLst/>
          </a:prstGeom>
          <a:noFill/>
          <a:ln>
            <a:noFill/>
          </a:ln>
        </p:spPr>
      </p:pic>
      <p:graphicFrame>
        <p:nvGraphicFramePr>
          <p:cNvPr id="168" name="Google Shape;168;p21"/>
          <p:cNvGraphicFramePr/>
          <p:nvPr/>
        </p:nvGraphicFramePr>
        <p:xfrm>
          <a:off x="838200" y="1825625"/>
          <a:ext cx="3000000" cy="3000000"/>
        </p:xfrm>
        <a:graphic>
          <a:graphicData uri="http://schemas.openxmlformats.org/drawingml/2006/table">
            <a:tbl>
              <a:tblPr>
                <a:noFill/>
                <a:tableStyleId>{E3161932-DC12-4260-BA52-67387F030233}</a:tableStyleId>
              </a:tblPr>
              <a:tblGrid>
                <a:gridCol w="2480825"/>
                <a:gridCol w="2057400"/>
                <a:gridCol w="2057400"/>
                <a:gridCol w="2057400"/>
                <a:gridCol w="2057400"/>
              </a:tblGrid>
              <a:tr h="567025">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Content</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Rice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Wheat</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Maize</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Cotton</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Nitrogen(kg/ha)</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120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80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120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50</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Phosphorous</a:t>
                      </a:r>
                      <a:r>
                        <a:rPr lang="en-IN" sz="2000">
                          <a:solidFill>
                            <a:schemeClr val="dk1"/>
                          </a:solidFill>
                          <a:latin typeface="Times New Roman"/>
                          <a:ea typeface="Times New Roman"/>
                          <a:cs typeface="Times New Roman"/>
                          <a:sym typeface="Times New Roman"/>
                        </a:rPr>
                        <a:t>(kg/ha)</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30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40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30</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Potassium</a:t>
                      </a:r>
                      <a:r>
                        <a:rPr lang="en-IN" sz="2000">
                          <a:solidFill>
                            <a:schemeClr val="dk1"/>
                          </a:solidFill>
                          <a:latin typeface="Times New Roman"/>
                          <a:ea typeface="Times New Roman"/>
                          <a:cs typeface="Times New Roman"/>
                          <a:sym typeface="Times New Roman"/>
                        </a:rPr>
                        <a:t>(kg/ha)</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30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40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40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35</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Temperature (*C)</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29</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23</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28</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27</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Humidity</a:t>
                      </a:r>
                      <a:r>
                        <a:rPr lang="en-IN" sz="2000">
                          <a:solidFill>
                            <a:schemeClr val="dk1"/>
                          </a:solidFill>
                          <a:latin typeface="Times New Roman"/>
                          <a:ea typeface="Times New Roman"/>
                          <a:cs typeface="Times New Roman"/>
                          <a:sym typeface="Times New Roman"/>
                        </a:rPr>
                        <a:t> (g/m3)</a:t>
                      </a:r>
                      <a:endParaRPr sz="2000">
                        <a:solidFill>
                          <a:schemeClr val="dk1"/>
                        </a:solidFill>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80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55</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70</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pH</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6.5</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6.5</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6.5</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7</a:t>
                      </a:r>
                      <a:endParaRPr sz="20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Rainfall(Sensor val)</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250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150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200</a:t>
                      </a:r>
                      <a:endParaRPr sz="20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IN" sz="2000">
                          <a:latin typeface="Times New Roman"/>
                          <a:ea typeface="Times New Roman"/>
                          <a:cs typeface="Times New Roman"/>
                          <a:sym typeface="Times New Roman"/>
                        </a:rPr>
                        <a:t>150</a:t>
                      </a:r>
                      <a:endParaRPr sz="20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